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318" r:id="rId2"/>
    <p:sldId id="325" r:id="rId3"/>
    <p:sldId id="326" r:id="rId4"/>
    <p:sldId id="320" r:id="rId5"/>
    <p:sldId id="321" r:id="rId6"/>
    <p:sldId id="313" r:id="rId7"/>
    <p:sldId id="310" r:id="rId8"/>
    <p:sldId id="32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A12"/>
    <a:srgbClr val="0B0B0B"/>
    <a:srgbClr val="EAEAEA"/>
    <a:srgbClr val="BF7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82143" autoAdjust="0"/>
  </p:normalViewPr>
  <p:slideViewPr>
    <p:cSldViewPr snapToGrid="0" snapToObjects="1" showGuides="1">
      <p:cViewPr>
        <p:scale>
          <a:sx n="65" d="100"/>
          <a:sy n="65" d="100"/>
        </p:scale>
        <p:origin x="-680" y="-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viewProps" Target="viewProps.xml"/><Relationship Id="rId8" Type="http://schemas.openxmlformats.org/officeDocument/2006/relationships/slide" Target="slides/slide7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presProps" Target="presProps.xml"/><Relationship Id="rId7" Type="http://schemas.openxmlformats.org/officeDocument/2006/relationships/slide" Target="slides/slide6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1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4069A-BBA1-D149-9ACA-7ADD98D6BA4C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648FC-1BF4-6843-8215-1EE1A04D6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59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s://www.sdbonline.org/gethired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s://www.sciencedirect.com/journal/developmental-biology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s://www.sdbonline.or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FF"/>
                </a:solidFill>
              </a:rPr>
              <a:t>https://</a:t>
            </a:r>
            <a:r>
              <a:rPr lang="en-US" dirty="0" err="1" smtClean="0">
                <a:solidFill>
                  <a:srgbClr val="0000FF"/>
                </a:solidFill>
              </a:rPr>
              <a:t>www.sdbonline.org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648FC-1BF4-6843-8215-1EE1A04D6E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77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www.sdbonline.org</a:t>
            </a:r>
            <a:r>
              <a:rPr lang="en-US" dirty="0" smtClean="0"/>
              <a:t>/</a:t>
            </a:r>
            <a:r>
              <a:rPr lang="en-US" dirty="0" err="1" smtClean="0"/>
              <a:t>choose_development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648FC-1BF4-6843-8215-1EE1A04D6E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4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www.sdbonline.org</a:t>
            </a:r>
            <a:r>
              <a:rPr lang="en-US" dirty="0" smtClean="0"/>
              <a:t>/</a:t>
            </a:r>
            <a:r>
              <a:rPr lang="en-US" dirty="0" err="1" smtClean="0"/>
              <a:t>choose_development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sdbonline.org</a:t>
            </a:r>
            <a:r>
              <a:rPr lang="en-US" dirty="0" smtClean="0"/>
              <a:t>/</a:t>
            </a:r>
            <a:r>
              <a:rPr lang="en-US" dirty="0" err="1" smtClean="0"/>
              <a:t>gethired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https://www.sdbonline.org/gethired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648FC-1BF4-6843-8215-1EE1A04D6E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9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hlinkClick r:id="rId3"/>
              </a:rPr>
              <a:t>https://www.sciencedirect.com/journal/developmental-biology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www.sciencedirect.com</a:t>
            </a:r>
            <a:r>
              <a:rPr lang="en-US" dirty="0" smtClean="0"/>
              <a:t>/journal/developmental-biology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648FC-1BF4-6843-8215-1EE1A04D6E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0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Rebranding of </a:t>
            </a:r>
            <a:r>
              <a:rPr lang="en-US" dirty="0" err="1" smtClean="0"/>
              <a:t>dev</a:t>
            </a:r>
            <a:r>
              <a:rPr lang="en-US" dirty="0" smtClean="0"/>
              <a:t> </a:t>
            </a:r>
            <a:r>
              <a:rPr lang="en-US" dirty="0" err="1" smtClean="0"/>
              <a:t>biol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648FC-1BF4-6843-8215-1EE1A04D6E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26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648FC-1BF4-6843-8215-1EE1A04D6E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1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4BACC6"/>
                </a:solidFill>
                <a:hlinkClick r:id="rId3"/>
              </a:rPr>
              <a:t>https://www.sdbonline.org</a:t>
            </a:r>
            <a:endParaRPr lang="en-US" dirty="0" smtClean="0">
              <a:solidFill>
                <a:srgbClr val="4BACC6"/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648FC-1BF4-6843-8215-1EE1A04D6E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4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6F56-E50A-934B-90A8-EA3FB5B32AB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C2772-8ECC-5645-B124-BB4A7EB8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bonline.org/mission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re, drawing&#10;&#10;Description automatically generated">
            <a:extLst>
              <a:ext uri="{FF2B5EF4-FFF2-40B4-BE49-F238E27FC236}">
                <a16:creationId xmlns:a16="http://schemas.microsoft.com/office/drawing/2014/main" xmlns="" id="{D5D463B1-84DC-4E4B-B56A-EBBBC6EF5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28" y="157460"/>
            <a:ext cx="1447719" cy="1468448"/>
          </a:xfrm>
          <a:prstGeom prst="rect">
            <a:avLst/>
          </a:prstGeom>
        </p:spPr>
      </p:pic>
      <p:pic>
        <p:nvPicPr>
          <p:cNvPr id="8" name="Picture 7" descr="Screen Shot 2021-09-09 at 9.55.5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0" y="2012462"/>
            <a:ext cx="6363542" cy="441551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0FD448-3D60-4047-85B3-D8D6AC3C9C63}"/>
              </a:ext>
            </a:extLst>
          </p:cNvPr>
          <p:cNvSpPr txBox="1"/>
          <p:nvPr/>
        </p:nvSpPr>
        <p:spPr>
          <a:xfrm>
            <a:off x="2560738" y="410895"/>
            <a:ext cx="8947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Society </a:t>
            </a:r>
            <a:r>
              <a:rPr lang="en-US" sz="4400" dirty="0">
                <a:latin typeface="+mj-lt"/>
              </a:rPr>
              <a:t>for Developmental </a:t>
            </a:r>
            <a:r>
              <a:rPr lang="en-US" sz="4400" dirty="0" smtClean="0">
                <a:latin typeface="+mj-lt"/>
              </a:rPr>
              <a:t>Biology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4609" y="2098443"/>
            <a:ext cx="43089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ECA12"/>
                </a:solidFill>
              </a:rPr>
              <a:t>Members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cademic researchers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Postdoctoral fellows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G</a:t>
            </a:r>
            <a:r>
              <a:rPr lang="en-US" sz="2400" dirty="0" smtClean="0"/>
              <a:t>raduate </a:t>
            </a:r>
            <a:r>
              <a:rPr lang="en-US" sz="2400" dirty="0"/>
              <a:t>students</a:t>
            </a:r>
            <a:r>
              <a:rPr lang="en-US" sz="2400" dirty="0" smtClean="0"/>
              <a:t>,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Undergraduate researchers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Affiliated members</a:t>
            </a:r>
          </a:p>
          <a:p>
            <a:endParaRPr lang="en-US" sz="2400" b="1" dirty="0">
              <a:solidFill>
                <a:srgbClr val="FECA1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1662" y="6154606"/>
            <a:ext cx="2841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BACC6"/>
                </a:solidFill>
              </a:rPr>
              <a:t>https://</a:t>
            </a:r>
            <a:r>
              <a:rPr lang="en-US" dirty="0" err="1">
                <a:solidFill>
                  <a:srgbClr val="4BACC6"/>
                </a:solidFill>
              </a:rPr>
              <a:t>www.sdbonline.org</a:t>
            </a:r>
            <a:r>
              <a:rPr lang="en-US" dirty="0">
                <a:solidFill>
                  <a:srgbClr val="4BACC6"/>
                </a:solidFill>
              </a:rPr>
              <a:t>/</a:t>
            </a:r>
          </a:p>
          <a:p>
            <a:endParaRPr lang="en-US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31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669ED1-62EB-E74F-A092-72C3727A4315}"/>
              </a:ext>
            </a:extLst>
          </p:cNvPr>
          <p:cNvSpPr/>
          <p:nvPr/>
        </p:nvSpPr>
        <p:spPr>
          <a:xfrm>
            <a:off x="720354" y="1522310"/>
            <a:ext cx="11315338" cy="380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rovide </a:t>
            </a:r>
            <a:r>
              <a:rPr lang="en-US" sz="2400" b="1" dirty="0">
                <a:solidFill>
                  <a:srgbClr val="FECA12"/>
                </a:solidFill>
              </a:rPr>
              <a:t>programs that are inclusive </a:t>
            </a:r>
            <a:r>
              <a:rPr lang="en-US" sz="2400" dirty="0"/>
              <a:t>for all members, at all levels </a:t>
            </a:r>
            <a:r>
              <a:rPr lang="en-US" sz="2400" dirty="0" smtClean="0"/>
              <a:t>in </a:t>
            </a:r>
            <a:r>
              <a:rPr lang="en-US" sz="2400" dirty="0"/>
              <a:t>developmental biology and related areas</a:t>
            </a:r>
            <a:r>
              <a:rPr lang="en-US" sz="2400" dirty="0" smtClean="0"/>
              <a:t>.</a:t>
            </a:r>
          </a:p>
          <a:p>
            <a:pPr marL="1377950" indent="-342900">
              <a:buFontTx/>
              <a:buChar char="-"/>
            </a:pPr>
            <a:r>
              <a:rPr lang="en-US" sz="2400" dirty="0" smtClean="0"/>
              <a:t>Choose </a:t>
            </a:r>
            <a:r>
              <a:rPr lang="en-US" sz="2400" dirty="0"/>
              <a:t>Development! </a:t>
            </a:r>
            <a:r>
              <a:rPr lang="en-US" sz="2400" dirty="0" smtClean="0"/>
              <a:t>Program </a:t>
            </a:r>
            <a:r>
              <a:rPr lang="mr-IN" sz="2400" dirty="0" smtClean="0"/>
              <a:t>–</a:t>
            </a:r>
            <a:r>
              <a:rPr lang="en-US" sz="2400" dirty="0" smtClean="0"/>
              <a:t> launched in </a:t>
            </a:r>
            <a:r>
              <a:rPr lang="en-US" sz="2400" dirty="0" smtClean="0"/>
              <a:t>2013</a:t>
            </a:r>
          </a:p>
          <a:p>
            <a:pPr marL="1377950" indent="-342900">
              <a:buFontTx/>
              <a:buChar char="-"/>
            </a:pPr>
            <a:endParaRPr lang="en-US" sz="2400" b="1" dirty="0">
              <a:solidFill>
                <a:srgbClr val="FECA12"/>
              </a:solidFill>
            </a:endParaRPr>
          </a:p>
          <a:p>
            <a:pPr marL="1377950" indent="-342900">
              <a:buFontTx/>
              <a:buChar char="-"/>
            </a:pPr>
            <a:endParaRPr lang="en-US" sz="2400" b="1" dirty="0" smtClean="0">
              <a:solidFill>
                <a:srgbClr val="FECA1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rgbClr val="FECA12"/>
                </a:solidFill>
              </a:rPr>
              <a:t>A</a:t>
            </a:r>
            <a:r>
              <a:rPr lang="en-US" sz="2400" b="1" dirty="0" smtClean="0">
                <a:solidFill>
                  <a:srgbClr val="FECA12"/>
                </a:solidFill>
              </a:rPr>
              <a:t>nnual </a:t>
            </a:r>
            <a:r>
              <a:rPr lang="en-US" sz="2400" b="1" dirty="0">
                <a:solidFill>
                  <a:srgbClr val="FECA12"/>
                </a:solidFill>
              </a:rPr>
              <a:t>and regional meetings </a:t>
            </a:r>
            <a:endParaRPr lang="en-US" sz="2400" b="1" dirty="0" smtClean="0">
              <a:solidFill>
                <a:srgbClr val="FECA12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rgbClr val="FECA12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430942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SDB priorities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42923" y="5668060"/>
            <a:ext cx="355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https://www.sdbonline.org/mission</a:t>
            </a:r>
            <a:endParaRPr lang="en-US" dirty="0"/>
          </a:p>
        </p:txBody>
      </p:sp>
      <p:pic>
        <p:nvPicPr>
          <p:cNvPr id="5" name="Picture 4" descr="Screen Shot 2022-03-21 at 1.46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72" y="3729928"/>
            <a:ext cx="6076462" cy="261717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46645" y="2443176"/>
            <a:ext cx="4878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4BACC6"/>
              </a:solidFill>
            </a:endParaRPr>
          </a:p>
          <a:p>
            <a:r>
              <a:rPr lang="en-US" dirty="0">
                <a:solidFill>
                  <a:srgbClr val="4BACC6"/>
                </a:solidFill>
              </a:rPr>
              <a:t>https://</a:t>
            </a:r>
            <a:r>
              <a:rPr lang="en-US" dirty="0" err="1">
                <a:solidFill>
                  <a:srgbClr val="4BACC6"/>
                </a:solidFill>
              </a:rPr>
              <a:t>www.sdbonline.org</a:t>
            </a:r>
            <a:r>
              <a:rPr lang="en-US" dirty="0">
                <a:solidFill>
                  <a:srgbClr val="4BACC6"/>
                </a:solidFill>
              </a:rPr>
              <a:t>/</a:t>
            </a:r>
            <a:r>
              <a:rPr lang="en-US" dirty="0" err="1">
                <a:solidFill>
                  <a:srgbClr val="4BACC6"/>
                </a:solidFill>
              </a:rPr>
              <a:t>choose_development</a:t>
            </a:r>
            <a:endParaRPr lang="en-US" dirty="0">
              <a:solidFill>
                <a:srgbClr val="4BACC6"/>
              </a:solidFill>
            </a:endParaRPr>
          </a:p>
          <a:p>
            <a:endParaRPr lang="en-US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1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0FD448-3D60-4047-85B3-D8D6AC3C9C63}"/>
              </a:ext>
            </a:extLst>
          </p:cNvPr>
          <p:cNvSpPr txBox="1"/>
          <p:nvPr/>
        </p:nvSpPr>
        <p:spPr>
          <a:xfrm>
            <a:off x="1525223" y="274129"/>
            <a:ext cx="9172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SDB recent successes </a:t>
            </a:r>
            <a:r>
              <a:rPr lang="en-US" sz="4400" dirty="0" smtClean="0">
                <a:latin typeface="+mj-lt"/>
              </a:rPr>
              <a:t>and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smtClean="0">
                <a:latin typeface="+mj-lt"/>
              </a:rPr>
              <a:t>in progress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16" y="1484922"/>
            <a:ext cx="698851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ECA12"/>
                </a:solidFill>
              </a:rPr>
              <a:t>Targeted Program</a:t>
            </a:r>
            <a:endParaRPr lang="en-US" sz="2400" dirty="0" smtClean="0">
              <a:solidFill>
                <a:srgbClr val="FECA12"/>
              </a:solidFill>
            </a:endParaRPr>
          </a:p>
          <a:p>
            <a:r>
              <a:rPr lang="en-US" sz="2400" dirty="0"/>
              <a:t>	</a:t>
            </a:r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FF0000"/>
                </a:solidFill>
              </a:rPr>
              <a:t>Just funded by NICHD ! </a:t>
            </a:r>
            <a:r>
              <a:rPr lang="en-US" sz="2400" dirty="0" smtClean="0"/>
              <a:t>Choose Development</a:t>
            </a:r>
            <a:r>
              <a:rPr lang="en-US" sz="2400" dirty="0" smtClean="0"/>
              <a:t>:</a:t>
            </a:r>
            <a:endParaRPr lang="en-US" sz="2400" dirty="0"/>
          </a:p>
          <a:p>
            <a:pPr marL="285750" indent="-28575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solidFill>
                <a:srgbClr val="FECA1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ECA12"/>
                </a:solidFill>
              </a:rPr>
              <a:t>Professional </a:t>
            </a:r>
            <a:r>
              <a:rPr lang="en-US" sz="2400" dirty="0" smtClean="0">
                <a:solidFill>
                  <a:srgbClr val="FECA12"/>
                </a:solidFill>
              </a:rPr>
              <a:t>online workshops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FF0000"/>
                </a:solidFill>
              </a:rPr>
              <a:t>May 2022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GetHIRED</a:t>
            </a:r>
            <a:r>
              <a:rPr lang="en-US" sz="2400" dirty="0" smtClean="0">
                <a:solidFill>
                  <a:srgbClr val="FFFFFF"/>
                </a:solidFill>
              </a:rPr>
              <a:t> :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2400" dirty="0" smtClean="0">
                <a:solidFill>
                  <a:srgbClr val="FFFFFF"/>
                </a:solidFill>
              </a:rPr>
              <a:t>- </a:t>
            </a:r>
            <a:r>
              <a:rPr lang="en-US" sz="2400" dirty="0" smtClean="0">
                <a:solidFill>
                  <a:srgbClr val="FFFFFF"/>
                </a:solidFill>
              </a:rPr>
              <a:t>Inclusion </a:t>
            </a:r>
            <a:r>
              <a:rPr lang="en-US" sz="2400" dirty="0" smtClean="0">
                <a:solidFill>
                  <a:srgbClr val="FFFFFF"/>
                </a:solidFill>
              </a:rPr>
              <a:t>and education symposia</a:t>
            </a: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ECA12"/>
                </a:solidFill>
              </a:rPr>
              <a:t>Website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Under construction</a:t>
            </a:r>
          </a:p>
          <a:p>
            <a:endParaRPr lang="en-US" sz="2400" dirty="0">
              <a:solidFill>
                <a:srgbClr val="FECA12"/>
              </a:solidFill>
            </a:endParaRPr>
          </a:p>
        </p:txBody>
      </p:sp>
      <p:pic>
        <p:nvPicPr>
          <p:cNvPr id="5" name="Picture 4" descr="Screen Shot 2022-03-21 at 3.06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84" y="4536757"/>
            <a:ext cx="5548923" cy="1467633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115177" y="1935257"/>
            <a:ext cx="487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BACC6"/>
                </a:solidFill>
              </a:rPr>
              <a:t>https://</a:t>
            </a:r>
            <a:r>
              <a:rPr lang="en-US" dirty="0" err="1">
                <a:solidFill>
                  <a:srgbClr val="4BACC6"/>
                </a:solidFill>
              </a:rPr>
              <a:t>www.sdbonline.org</a:t>
            </a:r>
            <a:r>
              <a:rPr lang="en-US" dirty="0">
                <a:solidFill>
                  <a:srgbClr val="4BACC6"/>
                </a:solidFill>
              </a:rPr>
              <a:t>/</a:t>
            </a:r>
            <a:r>
              <a:rPr lang="en-US" dirty="0" err="1">
                <a:solidFill>
                  <a:srgbClr val="4BACC6"/>
                </a:solidFill>
              </a:rPr>
              <a:t>choose_development</a:t>
            </a:r>
            <a:endParaRPr lang="en-US" dirty="0">
              <a:solidFill>
                <a:srgbClr val="4BAC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4855" y="2637693"/>
            <a:ext cx="3080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https://</a:t>
            </a:r>
            <a:r>
              <a:rPr lang="en-US" dirty="0" err="1">
                <a:solidFill>
                  <a:schemeClr val="accent5"/>
                </a:solidFill>
              </a:rPr>
              <a:t>sdbonline.org</a:t>
            </a:r>
            <a:r>
              <a:rPr lang="en-US" dirty="0">
                <a:solidFill>
                  <a:schemeClr val="accent5"/>
                </a:solidFill>
              </a:rPr>
              <a:t>/</a:t>
            </a:r>
            <a:r>
              <a:rPr lang="en-US" dirty="0" err="1">
                <a:solidFill>
                  <a:schemeClr val="accent5"/>
                </a:solidFill>
              </a:rPr>
              <a:t>gethired</a:t>
            </a:r>
            <a:endParaRPr lang="en-US" dirty="0">
              <a:solidFill>
                <a:schemeClr val="accent5"/>
              </a:solidFill>
            </a:endParaRPr>
          </a:p>
          <a:p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4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58"/>
            <a:ext cx="10972800" cy="1143000"/>
          </a:xfrm>
        </p:spPr>
        <p:txBody>
          <a:bodyPr/>
          <a:lstStyle/>
          <a:p>
            <a:r>
              <a:rPr lang="en-US" dirty="0" smtClean="0"/>
              <a:t>SDB journal and meetings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8308" y="7033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831" y="1215032"/>
            <a:ext cx="425008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ECA12"/>
                </a:solidFill>
              </a:rPr>
              <a:t>Journal: Developmental Biology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2400" dirty="0" smtClean="0">
                <a:solidFill>
                  <a:srgbClr val="FFFFFF"/>
                </a:solidFill>
              </a:rPr>
              <a:t>- </a:t>
            </a:r>
            <a:r>
              <a:rPr lang="en-US" sz="2400" dirty="0" smtClean="0">
                <a:solidFill>
                  <a:srgbClr val="FFFFFF"/>
                </a:solidFill>
              </a:rPr>
              <a:t>Established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in </a:t>
            </a:r>
            <a:r>
              <a:rPr lang="en-US" sz="2400" dirty="0" smtClean="0">
                <a:solidFill>
                  <a:srgbClr val="FFFFFF"/>
                </a:solidFill>
              </a:rPr>
              <a:t>1959</a:t>
            </a:r>
          </a:p>
          <a:p>
            <a:r>
              <a:rPr lang="en-US" sz="2400" dirty="0" smtClean="0"/>
              <a:t>	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431987" y="3117073"/>
            <a:ext cx="5388016" cy="3438112"/>
            <a:chOff x="6049257" y="1723990"/>
            <a:chExt cx="4777163" cy="3048415"/>
          </a:xfrm>
        </p:grpSpPr>
        <p:pic>
          <p:nvPicPr>
            <p:cNvPr id="5" name="Picture 4" descr="Screen Shot 2022-03-21 at 11.06.2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4136" y="1824329"/>
              <a:ext cx="2382284" cy="2948076"/>
            </a:xfrm>
            <a:prstGeom prst="rect">
              <a:avLst/>
            </a:prstGeom>
          </p:spPr>
        </p:pic>
        <p:pic>
          <p:nvPicPr>
            <p:cNvPr id="7" name="Picture 6" descr="Screen Shot 2022-03-21 at 11.12.4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257" y="1723990"/>
              <a:ext cx="2284591" cy="304841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257594" y="1859782"/>
              <a:ext cx="879230" cy="273539"/>
            </a:xfrm>
            <a:prstGeom prst="rect">
              <a:avLst/>
            </a:prstGeom>
            <a:solidFill>
              <a:srgbClr val="0B0B0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Screen Shot 2022-03-21 at 11.21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91" y="2687237"/>
            <a:ext cx="3026200" cy="3620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09403" y="1215032"/>
            <a:ext cx="47210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ECA12"/>
                </a:solidFill>
              </a:rPr>
              <a:t>Meetings</a:t>
            </a:r>
            <a:r>
              <a:rPr lang="en-US" sz="2400" dirty="0">
                <a:solidFill>
                  <a:srgbClr val="FECA12"/>
                </a:solidFill>
              </a:rPr>
              <a:t>:</a:t>
            </a:r>
          </a:p>
          <a:p>
            <a:r>
              <a:rPr lang="en-US" sz="2400" dirty="0"/>
              <a:t>	- Annual: Vancouver</a:t>
            </a:r>
          </a:p>
          <a:p>
            <a:r>
              <a:rPr lang="en-US" sz="2400" dirty="0"/>
              <a:t>	- </a:t>
            </a:r>
            <a:r>
              <a:rPr lang="en-US" sz="2400" dirty="0" smtClean="0"/>
              <a:t>Regional (NE, MA, NE, MW)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47098" y="2472699"/>
            <a:ext cx="6173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BACC6"/>
                </a:solidFill>
              </a:rPr>
              <a:t>https://</a:t>
            </a:r>
            <a:r>
              <a:rPr lang="en-US" dirty="0" err="1">
                <a:solidFill>
                  <a:srgbClr val="4BACC6"/>
                </a:solidFill>
              </a:rPr>
              <a:t>www.sciencedirect.com</a:t>
            </a:r>
            <a:r>
              <a:rPr lang="en-US" dirty="0">
                <a:solidFill>
                  <a:srgbClr val="4BACC6"/>
                </a:solidFill>
              </a:rPr>
              <a:t>/journal/developmental-biology</a:t>
            </a:r>
          </a:p>
          <a:p>
            <a:endParaRPr lang="en-US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1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1404"/>
            <a:ext cx="10972800" cy="1143000"/>
          </a:xfrm>
        </p:spPr>
        <p:txBody>
          <a:bodyPr/>
          <a:lstStyle/>
          <a:p>
            <a:r>
              <a:rPr lang="en-US" dirty="0" smtClean="0"/>
              <a:t>SDB challenges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1" y="1820713"/>
            <a:ext cx="108203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Broaden </a:t>
            </a:r>
            <a:r>
              <a:rPr lang="en-US" sz="2400" b="1" dirty="0">
                <a:solidFill>
                  <a:srgbClr val="FECA12"/>
                </a:solidFill>
              </a:rPr>
              <a:t>income sources/resources </a:t>
            </a:r>
            <a:r>
              <a:rPr lang="en-US" sz="2400" dirty="0"/>
              <a:t>independent of </a:t>
            </a:r>
            <a:r>
              <a:rPr lang="en-US" sz="2400" dirty="0" smtClean="0"/>
              <a:t>publishing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Continue to </a:t>
            </a:r>
            <a:r>
              <a:rPr lang="en-US" sz="2400" b="1" dirty="0" smtClean="0">
                <a:solidFill>
                  <a:srgbClr val="FECA12"/>
                </a:solidFill>
              </a:rPr>
              <a:t>recruit and engage </a:t>
            </a:r>
            <a:r>
              <a:rPr lang="en-US" sz="2400" dirty="0" smtClean="0"/>
              <a:t>the next generation of developmental biologists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r>
              <a:rPr lang="en-US" sz="2400" dirty="0" smtClean="0"/>
              <a:t>	- Perception:</a:t>
            </a:r>
          </a:p>
          <a:p>
            <a:r>
              <a:rPr lang="en-US" sz="2400" i="1" dirty="0" smtClean="0"/>
              <a:t>	“</a:t>
            </a:r>
            <a:r>
              <a:rPr lang="en-US" sz="2400" i="1" dirty="0"/>
              <a:t>Since its heyday in the 1980s and 90s, the field of developmental biology has </a:t>
            </a:r>
            <a:r>
              <a:rPr lang="en-US" sz="2400" i="1" dirty="0" smtClean="0"/>
              <a:t>	gone </a:t>
            </a:r>
            <a:r>
              <a:rPr lang="en-US" sz="2400" i="1" dirty="0"/>
              <a:t>into decline; in part because it has been eclipsed by the rise of genomics </a:t>
            </a:r>
            <a:r>
              <a:rPr lang="en-US" sz="2400" i="1" dirty="0" smtClean="0"/>
              <a:t>	and </a:t>
            </a:r>
            <a:r>
              <a:rPr lang="en-US" sz="2400" i="1" dirty="0"/>
              <a:t>stem cell biology, and in part because it has seemed less pertinent in an </a:t>
            </a:r>
            <a:r>
              <a:rPr lang="en-US" sz="2400" i="1" dirty="0" smtClean="0"/>
              <a:t>	era </a:t>
            </a:r>
            <a:r>
              <a:rPr lang="en-US" sz="2400" i="1" dirty="0"/>
              <a:t>with so much focus on translational impact </a:t>
            </a:r>
            <a:r>
              <a:rPr lang="en-US" sz="2400" i="1" dirty="0" smtClean="0"/>
              <a:t>“</a:t>
            </a:r>
          </a:p>
          <a:p>
            <a:endParaRPr lang="en-US" sz="2400" i="1" dirty="0" smtClean="0"/>
          </a:p>
          <a:p>
            <a:pPr>
              <a:lnSpc>
                <a:spcPct val="50000"/>
              </a:lnSpc>
            </a:pPr>
            <a:endParaRPr lang="en-US" sz="2400" i="1" dirty="0"/>
          </a:p>
          <a:p>
            <a:r>
              <a:rPr lang="en-US" sz="2400" dirty="0" smtClean="0"/>
              <a:t>	- A need to </a:t>
            </a:r>
            <a:r>
              <a:rPr lang="en-US" sz="2400" dirty="0" smtClean="0"/>
              <a:t>‘rebrand’ </a:t>
            </a:r>
            <a:r>
              <a:rPr lang="en-US" sz="2400" dirty="0" smtClean="0"/>
              <a:t>developmental biology for younger generations</a:t>
            </a:r>
            <a:endParaRPr lang="en-US" sz="2400" dirty="0"/>
          </a:p>
          <a:p>
            <a:endParaRPr lang="en-US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7929717" y="4948537"/>
            <a:ext cx="2178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Daniel Johnston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091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5231" y="2212763"/>
            <a:ext cx="11332307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Benefit of FASEB membership</a:t>
            </a:r>
            <a:r>
              <a:rPr lang="en-US" sz="2400" dirty="0" smtClean="0"/>
              <a:t>: 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400" b="1" dirty="0" smtClean="0">
                <a:solidFill>
                  <a:srgbClr val="FECA12"/>
                </a:solidFill>
                <a:latin typeface="+mj-lt"/>
              </a:rPr>
              <a:t>Public affairs </a:t>
            </a:r>
            <a:r>
              <a:rPr lang="en-US" sz="2400" dirty="0" smtClean="0">
                <a:latin typeface="+mj-lt"/>
              </a:rPr>
              <a:t>(Capitol Hill, </a:t>
            </a:r>
            <a:r>
              <a:rPr lang="en-US" sz="2400" dirty="0" smtClean="0">
                <a:latin typeface="+mj-lt"/>
                <a:ea typeface="AppleGothic" charset="0"/>
                <a:cs typeface="Arial" pitchFamily="34" charset="0"/>
              </a:rPr>
              <a:t>letters </a:t>
            </a:r>
            <a:r>
              <a:rPr lang="en-US" sz="2400" dirty="0">
                <a:latin typeface="+mj-lt"/>
                <a:ea typeface="AppleGothic" charset="0"/>
                <a:cs typeface="Arial" pitchFamily="34" charset="0"/>
              </a:rPr>
              <a:t>to NIH and </a:t>
            </a:r>
            <a:r>
              <a:rPr lang="en-US" sz="2400" dirty="0" smtClean="0">
                <a:latin typeface="+mj-lt"/>
                <a:ea typeface="AppleGothic" charset="0"/>
                <a:cs typeface="Arial" pitchFamily="34" charset="0"/>
              </a:rPr>
              <a:t>congress, </a:t>
            </a:r>
            <a:r>
              <a:rPr lang="mr-IN" sz="2400" dirty="0" smtClean="0">
                <a:latin typeface="+mj-lt"/>
                <a:ea typeface="AppleGothic" charset="0"/>
                <a:cs typeface="Arial" pitchFamily="34" charset="0"/>
              </a:rPr>
              <a:t>…</a:t>
            </a:r>
            <a:r>
              <a:rPr lang="en-US" sz="2400" dirty="0" smtClean="0">
                <a:latin typeface="+mj-lt"/>
                <a:ea typeface="AppleGothic" charset="0"/>
                <a:cs typeface="Arial" pitchFamily="34" charset="0"/>
              </a:rPr>
              <a:t>) </a:t>
            </a:r>
          </a:p>
          <a:p>
            <a:pPr marL="800100" lvl="1" indent="-342900">
              <a:buFontTx/>
              <a:buChar char="-"/>
            </a:pPr>
            <a:endParaRPr lang="en-US" sz="2400" dirty="0">
              <a:latin typeface="+mj-lt"/>
              <a:ea typeface="AppleGothic" charset="0"/>
              <a:cs typeface="Arial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en-US" sz="2400" b="1" dirty="0" smtClean="0">
                <a:solidFill>
                  <a:srgbClr val="FECA12"/>
                </a:solidFill>
                <a:latin typeface="+mj-lt"/>
                <a:ea typeface="AppleGothic" charset="0"/>
                <a:cs typeface="Arial" pitchFamily="34" charset="0"/>
              </a:rPr>
              <a:t>FASEB  initiatives </a:t>
            </a:r>
            <a:r>
              <a:rPr lang="en-US" sz="2400" dirty="0" smtClean="0">
                <a:latin typeface="+mj-lt"/>
                <a:ea typeface="AppleGothic" charset="0"/>
                <a:cs typeface="Arial" pitchFamily="34" charset="0"/>
              </a:rPr>
              <a:t>e.g. </a:t>
            </a:r>
            <a:r>
              <a:rPr lang="en-US" sz="2400" dirty="0" err="1" smtClean="0">
                <a:latin typeface="+mj-lt"/>
                <a:ea typeface="AppleGothic" charset="0"/>
                <a:cs typeface="Arial" pitchFamily="34" charset="0"/>
              </a:rPr>
              <a:t>DataWorks</a:t>
            </a:r>
            <a:r>
              <a:rPr lang="en-US" sz="2400" dirty="0" smtClean="0">
                <a:latin typeface="+mj-lt"/>
                <a:ea typeface="AppleGothic" charset="0"/>
                <a:cs typeface="Arial" pitchFamily="34" charset="0"/>
              </a:rPr>
              <a:t>, </a:t>
            </a:r>
            <a:r>
              <a:rPr lang="en-US" sz="2400" dirty="0" smtClean="0">
                <a:latin typeface="+mj-lt"/>
              </a:rPr>
              <a:t>DEIA efforts </a:t>
            </a:r>
            <a:endParaRPr lang="en-US" sz="2400" dirty="0">
              <a:latin typeface="+mj-lt"/>
            </a:endParaRPr>
          </a:p>
          <a:p>
            <a:pPr marL="800100" lvl="1" indent="-342900">
              <a:buFontTx/>
              <a:buChar char="-"/>
            </a:pPr>
            <a:endParaRPr lang="en-US" sz="2400" b="1" dirty="0" smtClean="0">
              <a:solidFill>
                <a:srgbClr val="FECA12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400" b="1" dirty="0">
                <a:solidFill>
                  <a:srgbClr val="FECA12"/>
                </a:solidFill>
              </a:rPr>
              <a:t>V</a:t>
            </a:r>
            <a:r>
              <a:rPr lang="en-US" sz="2400" b="1" dirty="0" smtClean="0">
                <a:solidFill>
                  <a:srgbClr val="FECA12"/>
                </a:solidFill>
              </a:rPr>
              <a:t>isibility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j-lt"/>
              </a:rPr>
              <a:t>Two-way </a:t>
            </a:r>
            <a:r>
              <a:rPr lang="en-US" sz="2400" dirty="0" smtClean="0">
                <a:latin typeface="+mj-lt"/>
              </a:rPr>
              <a:t>benefit</a:t>
            </a:r>
            <a:r>
              <a:rPr lang="en-US" sz="2400" dirty="0" smtClean="0">
                <a:latin typeface="+mj-lt"/>
              </a:rPr>
              <a:t>:</a:t>
            </a:r>
            <a:endParaRPr lang="en-US" sz="2400" dirty="0" smtClean="0">
              <a:latin typeface="+mj-lt"/>
            </a:endParaRPr>
          </a:p>
          <a:p>
            <a:r>
              <a:rPr lang="en-US" sz="2400" dirty="0">
                <a:latin typeface="+mj-lt"/>
              </a:rPr>
              <a:t>	</a:t>
            </a:r>
            <a:r>
              <a:rPr lang="en-US" sz="2400" dirty="0" smtClean="0">
                <a:latin typeface="+mj-lt"/>
              </a:rPr>
              <a:t>- FASEB </a:t>
            </a:r>
            <a:r>
              <a:rPr lang="en-US" sz="2400" dirty="0">
                <a:latin typeface="+mj-lt"/>
              </a:rPr>
              <a:t>adopted SDB’s </a:t>
            </a:r>
            <a:r>
              <a:rPr lang="en-US" sz="2400" b="1" dirty="0">
                <a:solidFill>
                  <a:srgbClr val="FECA12"/>
                </a:solidFill>
                <a:latin typeface="+mj-lt"/>
                <a:ea typeface="AppleGothic" charset="0"/>
                <a:cs typeface="Arial" pitchFamily="34" charset="0"/>
              </a:rPr>
              <a:t>m</a:t>
            </a:r>
            <a:r>
              <a:rPr lang="en-US" sz="2400" b="1" dirty="0" smtClean="0">
                <a:solidFill>
                  <a:srgbClr val="FECA12"/>
                </a:solidFill>
                <a:latin typeface="+mj-lt"/>
                <a:ea typeface="AppleGothic" charset="0"/>
                <a:cs typeface="Arial" pitchFamily="34" charset="0"/>
              </a:rPr>
              <a:t>oratorium on cloning </a:t>
            </a:r>
            <a:r>
              <a:rPr lang="en-US" sz="2400" b="1" dirty="0">
                <a:solidFill>
                  <a:srgbClr val="FECA12"/>
                </a:solidFill>
                <a:latin typeface="+mj-lt"/>
                <a:ea typeface="AppleGothic" charset="0"/>
                <a:cs typeface="Arial" pitchFamily="34" charset="0"/>
              </a:rPr>
              <a:t>h</a:t>
            </a:r>
            <a:r>
              <a:rPr lang="en-US" sz="2400" b="1" dirty="0" smtClean="0">
                <a:solidFill>
                  <a:srgbClr val="FECA12"/>
                </a:solidFill>
                <a:latin typeface="+mj-lt"/>
                <a:ea typeface="AppleGothic" charset="0"/>
                <a:cs typeface="Arial" pitchFamily="34" charset="0"/>
              </a:rPr>
              <a:t>uman beings</a:t>
            </a:r>
          </a:p>
          <a:p>
            <a:r>
              <a:rPr lang="en-US" sz="2400" b="1" dirty="0">
                <a:solidFill>
                  <a:srgbClr val="FECA12"/>
                </a:solidFill>
                <a:latin typeface="Arial" pitchFamily="34" charset="0"/>
                <a:ea typeface="AppleGothic" charset="0"/>
                <a:cs typeface="Arial" pitchFamily="34" charset="0"/>
              </a:rPr>
              <a:t>	</a:t>
            </a:r>
            <a:endParaRPr lang="en-US" sz="2400" dirty="0"/>
          </a:p>
          <a:p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89556"/>
            <a:ext cx="10972800" cy="1143000"/>
          </a:xfrm>
        </p:spPr>
        <p:txBody>
          <a:bodyPr/>
          <a:lstStyle/>
          <a:p>
            <a:r>
              <a:rPr lang="en-US" dirty="0" smtClean="0"/>
              <a:t>Relation between FASEB and SDB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4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1-09-09 at 10.27.5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r="1168" b="7763"/>
          <a:stretch/>
        </p:blipFill>
        <p:spPr>
          <a:xfrm>
            <a:off x="175846" y="1430763"/>
            <a:ext cx="6633308" cy="1929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846" y="1412174"/>
            <a:ext cx="1839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Nathanaël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Prunet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21-09-09 at 10.29.5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-1896" r="4893" b="12828"/>
          <a:stretch/>
        </p:blipFill>
        <p:spPr>
          <a:xfrm>
            <a:off x="1055068" y="3946833"/>
            <a:ext cx="2579076" cy="1912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5851" y="5666104"/>
            <a:ext cx="1874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Zuzana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Vavrušová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21-09-09 at 10.26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22" y="4007337"/>
            <a:ext cx="3085512" cy="24012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87187" y="6193686"/>
            <a:ext cx="1352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Abigail Dove</a:t>
            </a:r>
          </a:p>
        </p:txBody>
      </p:sp>
      <p:pic>
        <p:nvPicPr>
          <p:cNvPr id="6" name="Picture 5" descr="Screen Shot 2021-09-09 at 10.22.32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4526" r="3746" b="17690"/>
          <a:stretch/>
        </p:blipFill>
        <p:spPr>
          <a:xfrm>
            <a:off x="7608064" y="1840120"/>
            <a:ext cx="4193167" cy="23606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08064" y="3718419"/>
            <a:ext cx="1822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Christian </a:t>
            </a:r>
            <a:r>
              <a:rPr lang="en-US" dirty="0" err="1">
                <a:solidFill>
                  <a:srgbClr val="FFFFFF"/>
                </a:solidFill>
              </a:rPr>
              <a:t>Bonatto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SDB winners of FASEB photography contest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5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!</a:t>
            </a:r>
            <a:endParaRPr lang="en-US" dirty="0"/>
          </a:p>
        </p:txBody>
      </p:sp>
      <p:pic>
        <p:nvPicPr>
          <p:cNvPr id="4" name="bthGFP_TrachealDev_MBL_Petersen_Mil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127" t="16352" b="25956"/>
          <a:stretch/>
        </p:blipFill>
        <p:spPr>
          <a:xfrm>
            <a:off x="1367681" y="1155633"/>
            <a:ext cx="9554909" cy="45495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385" y="5941591"/>
            <a:ext cx="2752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BACC6"/>
                </a:solidFill>
              </a:rPr>
              <a:t>https://</a:t>
            </a:r>
            <a:r>
              <a:rPr lang="en-US" dirty="0" err="1">
                <a:solidFill>
                  <a:srgbClr val="4BACC6"/>
                </a:solidFill>
              </a:rPr>
              <a:t>www.sdbonline.org</a:t>
            </a:r>
            <a:endParaRPr lang="en-US" dirty="0">
              <a:solidFill>
                <a:srgbClr val="4BACC6"/>
              </a:solidFill>
            </a:endParaRPr>
          </a:p>
          <a:p>
            <a:endParaRPr lang="en-US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1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41C6C3A81D214E81F922321DB189D0" ma:contentTypeVersion="13" ma:contentTypeDescription="Create a new document." ma:contentTypeScope="" ma:versionID="63275c3231e41e9b1c4deeea3a878a48">
  <xsd:schema xmlns:xsd="http://www.w3.org/2001/XMLSchema" xmlns:xs="http://www.w3.org/2001/XMLSchema" xmlns:p="http://schemas.microsoft.com/office/2006/metadata/properties" xmlns:ns2="da7cf276-f8ab-47c6-987a-a9e68bfe9b8c" xmlns:ns3="d331f715-0ed9-4174-b49a-c13774cea6cd" targetNamespace="http://schemas.microsoft.com/office/2006/metadata/properties" ma:root="true" ma:fieldsID="747859acacc41edad3a442efb3e7fe9d" ns2:_="" ns3:_="">
    <xsd:import namespace="da7cf276-f8ab-47c6-987a-a9e68bfe9b8c"/>
    <xsd:import namespace="d331f715-0ed9-4174-b49a-c13774cea6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cf276-f8ab-47c6-987a-a9e68bfe9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31f715-0ed9-4174-b49a-c13774cea6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CA7EA4-0444-4DCF-A810-11EBFD637DD5}"/>
</file>

<file path=customXml/itemProps2.xml><?xml version="1.0" encoding="utf-8"?>
<ds:datastoreItem xmlns:ds="http://schemas.openxmlformats.org/officeDocument/2006/customXml" ds:itemID="{D782B08C-6C3D-469A-83AF-DF375820B33C}"/>
</file>

<file path=customXml/itemProps3.xml><?xml version="1.0" encoding="utf-8"?>
<ds:datastoreItem xmlns:ds="http://schemas.openxmlformats.org/officeDocument/2006/customXml" ds:itemID="{5D23C286-4A4D-46A5-8318-0FEDA0C4FB74}"/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2347</TotalTime>
  <Words>269</Words>
  <Application>Microsoft Macintosh PowerPoint</Application>
  <PresentationFormat>Custom</PresentationFormat>
  <Paragraphs>93</Paragraphs>
  <Slides>8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Black</vt:lpstr>
      <vt:lpstr>PowerPoint Presentation</vt:lpstr>
      <vt:lpstr>PowerPoint Presentation</vt:lpstr>
      <vt:lpstr>PowerPoint Presentation</vt:lpstr>
      <vt:lpstr>SDB journal and meetings</vt:lpstr>
      <vt:lpstr>SDB challenges</vt:lpstr>
      <vt:lpstr>Relation between FASEB and SDB</vt:lpstr>
      <vt:lpstr>PowerPoint Presentation</vt:lpstr>
      <vt:lpstr>Thank you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 Cerveny</dc:creator>
  <cp:lastModifiedBy>Rachel Brewster</cp:lastModifiedBy>
  <cp:revision>121</cp:revision>
  <dcterms:created xsi:type="dcterms:W3CDTF">2020-09-18T05:42:29Z</dcterms:created>
  <dcterms:modified xsi:type="dcterms:W3CDTF">2022-03-22T15:30:25Z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0x0101006B41C6C3A81D214E81F922321DB189D0</vt:lpwstr>
  </property>
</Properties>
</file>