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3"/>
  </p:sldMasterIdLst>
  <p:notesMasterIdLst>
    <p:notesMasterId r:id="rId5"/>
  </p:notesMasterIdLst>
  <p:sldIdLst>
    <p:sldId id="256" r:id="rId4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6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0" name="Shape 1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j-lt"/>
        <a:ea typeface="+mj-ea"/>
        <a:cs typeface="+mj-cs"/>
        <a:sym typeface="Arial"/>
      </a:defRPr>
    </a:lvl1pPr>
    <a:lvl2pPr indent="228600" latinLnBrk="0">
      <a:defRPr sz="1400">
        <a:latin typeface="+mj-lt"/>
        <a:ea typeface="+mj-ea"/>
        <a:cs typeface="+mj-cs"/>
        <a:sym typeface="Arial"/>
      </a:defRPr>
    </a:lvl2pPr>
    <a:lvl3pPr indent="457200" latinLnBrk="0">
      <a:defRPr sz="1400">
        <a:latin typeface="+mj-lt"/>
        <a:ea typeface="+mj-ea"/>
        <a:cs typeface="+mj-cs"/>
        <a:sym typeface="Arial"/>
      </a:defRPr>
    </a:lvl3pPr>
    <a:lvl4pPr indent="685800" latinLnBrk="0">
      <a:defRPr sz="1400">
        <a:latin typeface="+mj-lt"/>
        <a:ea typeface="+mj-ea"/>
        <a:cs typeface="+mj-cs"/>
        <a:sym typeface="Arial"/>
      </a:defRPr>
    </a:lvl4pPr>
    <a:lvl5pPr indent="914400" latinLnBrk="0">
      <a:defRPr sz="1400">
        <a:latin typeface="+mj-lt"/>
        <a:ea typeface="+mj-ea"/>
        <a:cs typeface="+mj-cs"/>
        <a:sym typeface="Arial"/>
      </a:defRPr>
    </a:lvl5pPr>
    <a:lvl6pPr indent="1143000" latinLnBrk="0">
      <a:defRPr sz="1400">
        <a:latin typeface="+mj-lt"/>
        <a:ea typeface="+mj-ea"/>
        <a:cs typeface="+mj-cs"/>
        <a:sym typeface="Arial"/>
      </a:defRPr>
    </a:lvl6pPr>
    <a:lvl7pPr indent="1371600" latinLnBrk="0">
      <a:defRPr sz="1400">
        <a:latin typeface="+mj-lt"/>
        <a:ea typeface="+mj-ea"/>
        <a:cs typeface="+mj-cs"/>
        <a:sym typeface="Arial"/>
      </a:defRPr>
    </a:lvl7pPr>
    <a:lvl8pPr indent="1600200" latinLnBrk="0">
      <a:defRPr sz="1400">
        <a:latin typeface="+mj-lt"/>
        <a:ea typeface="+mj-ea"/>
        <a:cs typeface="+mj-cs"/>
        <a:sym typeface="Arial"/>
      </a:defRPr>
    </a:lvl8pPr>
    <a:lvl9pPr indent="1828800" latinLnBrk="0">
      <a:defRPr sz="14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xfrm rot="5400000">
            <a:off x="2396331" y="57943"/>
            <a:ext cx="4351338" cy="7886701"/>
          </a:xfrm>
          <a:prstGeom prst="rect">
            <a:avLst/>
          </a:prstGeom>
        </p:spPr>
        <p:txBody>
          <a:bodyPr/>
          <a:lstStyle>
            <a:lvl1pPr indent="-342900"/>
            <a:lvl2pPr marL="971550" indent="-400050"/>
            <a:lvl3pPr marL="1508760" indent="-48006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_TITLE_AND_VERTICAL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Text"/>
          <p:cNvSpPr txBox="1">
            <a:spLocks noGrp="1"/>
          </p:cNvSpPr>
          <p:nvPr>
            <p:ph type="title"/>
          </p:nvPr>
        </p:nvSpPr>
        <p:spPr>
          <a:xfrm rot="5400000">
            <a:off x="4623594" y="2285207"/>
            <a:ext cx="5811839" cy="197167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5" name="Body Level One…"/>
          <p:cNvSpPr txBox="1">
            <a:spLocks noGrp="1"/>
          </p:cNvSpPr>
          <p:nvPr>
            <p:ph type="body" idx="1"/>
          </p:nvPr>
        </p:nvSpPr>
        <p:spPr>
          <a:xfrm rot="5400000">
            <a:off x="623093" y="370681"/>
            <a:ext cx="5811839" cy="5800726"/>
          </a:xfrm>
          <a:prstGeom prst="rect">
            <a:avLst/>
          </a:prstGeom>
        </p:spPr>
        <p:txBody>
          <a:bodyPr/>
          <a:lstStyle>
            <a:lvl1pPr indent="-342900"/>
            <a:lvl2pPr marL="971550" indent="-400050"/>
            <a:lvl3pPr marL="1508760" indent="-48006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78;p14"/>
          <p:cNvSpPr/>
          <p:nvPr/>
        </p:nvSpPr>
        <p:spPr>
          <a:xfrm>
            <a:off x="0" y="3895376"/>
            <a:ext cx="9144000" cy="1734713"/>
          </a:xfrm>
          <a:prstGeom prst="rect">
            <a:avLst/>
          </a:prstGeom>
          <a:solidFill>
            <a:srgbClr val="D8E2F3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14" name="Google Shape;79;p14"/>
          <p:cNvSpPr txBox="1"/>
          <p:nvPr/>
        </p:nvSpPr>
        <p:spPr>
          <a:xfrm>
            <a:off x="576337" y="1802974"/>
            <a:ext cx="7991325" cy="1635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defRPr sz="1200" b="1">
                <a:solidFill>
                  <a:srgbClr val="0061A1"/>
                </a:solidFill>
              </a:defRPr>
            </a:pPr>
            <a:r>
              <a:t>CONFERENCE SUMMARY</a:t>
            </a:r>
            <a:br/>
            <a:r>
              <a:rPr b="0">
                <a:solidFill>
                  <a:srgbClr val="000000"/>
                </a:solidFill>
              </a:rPr>
              <a:t>Launched in 1982, this timely conference provides a “home base” for diverse scientists to review the latest concepts and information about retinoid biology and to assess new developments. </a:t>
            </a:r>
          </a:p>
          <a:p>
            <a:pPr>
              <a:spcBef>
                <a:spcPts val="1000"/>
              </a:spcBef>
              <a:defRPr sz="1200" b="1">
                <a:solidFill>
                  <a:srgbClr val="0061A1"/>
                </a:solidFill>
              </a:defRPr>
            </a:pPr>
            <a:r>
              <a:t>CONFERENCE HIGHLIGHTS</a:t>
            </a:r>
            <a:br/>
            <a:r>
              <a:rPr b="0">
                <a:solidFill>
                  <a:srgbClr val="000000"/>
                </a:solidFill>
              </a:rPr>
              <a:t>As a part of FASEB’s Science Research Conference Series, it is designed as a multi-day learning experience in a small-group format to foster engagement between researchers at every level of their career. Featured events include networking opportunities, a “Meet the Expert” session with NIH staff, four “Meet the Expert” dinner sessions with speakers of the day, and four “Dinner with a Mentor” events. </a:t>
            </a:r>
          </a:p>
        </p:txBody>
      </p:sp>
      <p:sp>
        <p:nvSpPr>
          <p:cNvPr id="115" name="Google Shape;80;p14"/>
          <p:cNvSpPr txBox="1"/>
          <p:nvPr/>
        </p:nvSpPr>
        <p:spPr>
          <a:xfrm>
            <a:off x="2308493" y="6281854"/>
            <a:ext cx="6355815" cy="264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r">
              <a:lnSpc>
                <a:spcPct val="90000"/>
              </a:lnSpc>
              <a:defRPr sz="1200" b="1">
                <a:solidFill>
                  <a:srgbClr val="000341"/>
                </a:solidFill>
              </a:defRPr>
            </a:lvl1pPr>
          </a:lstStyle>
          <a:p>
            <a:r>
              <a:t>#Retinoids21          src.faseb.org/retinoids</a:t>
            </a:r>
          </a:p>
        </p:txBody>
      </p:sp>
      <p:pic>
        <p:nvPicPr>
          <p:cNvPr id="116" name="Google Shape;81;p14" descr="Google Shape;81;p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611" y="5979609"/>
            <a:ext cx="2078227" cy="60913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7" name="Google Shape;82;p14" descr="Google Shape;82;p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73200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Google Shape;83;p14"/>
          <p:cNvSpPr/>
          <p:nvPr/>
        </p:nvSpPr>
        <p:spPr>
          <a:xfrm>
            <a:off x="0" y="6713033"/>
            <a:ext cx="9144000" cy="144967"/>
          </a:xfrm>
          <a:prstGeom prst="rect">
            <a:avLst/>
          </a:prstGeom>
          <a:solidFill>
            <a:srgbClr val="00034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19" name="Google Shape;84;p14"/>
          <p:cNvSpPr txBox="1"/>
          <p:nvPr/>
        </p:nvSpPr>
        <p:spPr>
          <a:xfrm>
            <a:off x="576336" y="4007256"/>
            <a:ext cx="2619227" cy="264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sz="1200" b="1">
                <a:solidFill>
                  <a:srgbClr val="0061A1"/>
                </a:solidFill>
              </a:defRPr>
            </a:lvl1pPr>
          </a:lstStyle>
          <a:p>
            <a:r>
              <a:t>ORGANIZER INFORMATION</a:t>
            </a:r>
          </a:p>
        </p:txBody>
      </p:sp>
      <p:sp>
        <p:nvSpPr>
          <p:cNvPr id="120" name="Google Shape;85;p14"/>
          <p:cNvSpPr txBox="1"/>
          <p:nvPr/>
        </p:nvSpPr>
        <p:spPr>
          <a:xfrm>
            <a:off x="1725840" y="4433344"/>
            <a:ext cx="3112669" cy="9062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lnSpc>
                <a:spcPct val="90000"/>
              </a:lnSpc>
              <a:defRPr sz="1200" b="1"/>
            </a:pPr>
            <a:r>
              <a:t>Maureen Kane</a:t>
            </a:r>
            <a:r>
              <a:rPr b="0"/>
              <a:t>, PhD, Professor, Associate Professor, Pharmaceutical Sciences, and Executive Director, Mass Spectrometry Center, University of Maryland School of Pharmacy, Baltimore, USA</a:t>
            </a:r>
          </a:p>
        </p:txBody>
      </p:sp>
      <p:sp>
        <p:nvSpPr>
          <p:cNvPr id="121" name="Google Shape;86;p14"/>
          <p:cNvSpPr txBox="1"/>
          <p:nvPr/>
        </p:nvSpPr>
        <p:spPr>
          <a:xfrm>
            <a:off x="5859227" y="4458241"/>
            <a:ext cx="2611793" cy="745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lnSpc>
                <a:spcPct val="90000"/>
              </a:lnSpc>
              <a:defRPr sz="1200" b="1"/>
            </a:pPr>
            <a:r>
              <a:t>Alexander Moise</a:t>
            </a:r>
            <a:r>
              <a:rPr b="0"/>
              <a:t>, PhD, Associate Professor, Medical Sciences Division, Northern Ontario School of Medicine, Sudbury, Canada</a:t>
            </a:r>
          </a:p>
        </p:txBody>
      </p:sp>
      <p:sp>
        <p:nvSpPr>
          <p:cNvPr id="122" name="Google Shape;87;p14"/>
          <p:cNvSpPr txBox="1"/>
          <p:nvPr/>
        </p:nvSpPr>
        <p:spPr>
          <a:xfrm>
            <a:off x="5056340" y="449881"/>
            <a:ext cx="3674875" cy="9432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 algn="r">
              <a:lnSpc>
                <a:spcPct val="90000"/>
              </a:lnSpc>
              <a:defRPr sz="2000" b="1">
                <a:solidFill>
                  <a:srgbClr val="FFFFFF"/>
                </a:solidFill>
              </a:defRPr>
            </a:pPr>
            <a:r>
              <a:t>The 5th International</a:t>
            </a:r>
            <a:br/>
            <a:r>
              <a:t>Conference on Retinoids</a:t>
            </a:r>
          </a:p>
          <a:p>
            <a:pPr algn="r">
              <a:lnSpc>
                <a:spcPct val="90000"/>
              </a:lnSpc>
              <a:spcBef>
                <a:spcPts val="1000"/>
              </a:spcBef>
              <a:defRPr b="1">
                <a:solidFill>
                  <a:srgbClr val="C1A502"/>
                </a:solidFill>
              </a:defRPr>
            </a:pPr>
            <a:r>
              <a:t>JUNE 6 – 11, 2021</a:t>
            </a:r>
          </a:p>
        </p:txBody>
      </p:sp>
      <p:sp>
        <p:nvSpPr>
          <p:cNvPr id="1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>
            <a:lvl1pPr indent="-342900"/>
            <a:lvl2pPr marL="971550" indent="-400050"/>
            <a:lvl3pPr marL="1508760" indent="-48006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623887" y="1709739"/>
            <a:ext cx="7886701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3887" y="4589464"/>
            <a:ext cx="7886701" cy="1500188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  <a:defRPr sz="2400"/>
            </a:lvl1pPr>
            <a:lvl2pPr marL="228600" indent="457200">
              <a:buClrTx/>
              <a:buSzTx/>
              <a:buFontTx/>
              <a:buNone/>
              <a:defRPr sz="2400"/>
            </a:lvl2pPr>
            <a:lvl3pPr marL="228600" indent="914400">
              <a:buClrTx/>
              <a:buSzTx/>
              <a:buFontTx/>
              <a:buNone/>
              <a:defRPr sz="2400"/>
            </a:lvl3pPr>
            <a:lvl4pPr marL="228600" indent="1371600">
              <a:buClrTx/>
              <a:buSzTx/>
              <a:buFontTx/>
              <a:buNone/>
              <a:defRPr sz="2400"/>
            </a:lvl4pPr>
            <a:lvl5pPr marL="228600" indent="1828800">
              <a:buClrTx/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>
            <a:lvl1pPr indent="-342900"/>
            <a:lvl2pPr marL="971550" indent="-400050"/>
            <a:lvl3pPr marL="1508760" indent="-48006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Google Shape;29;p6"/>
          <p:cNvSpPr txBox="1">
            <a:spLocks noGrp="1"/>
          </p:cNvSpPr>
          <p:nvPr>
            <p:ph type="body" sz="half" idx="21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indent="-342900"/>
            <a:endParaRPr/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_OBJECTS_WITH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29841" y="365125"/>
            <a:ext cx="7886701" cy="13255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9841" y="1681163"/>
            <a:ext cx="3868341" cy="823913"/>
          </a:xfrm>
          <a:prstGeom prst="rect">
            <a:avLst/>
          </a:prstGeom>
        </p:spPr>
        <p:txBody>
          <a:bodyPr anchor="b"/>
          <a:lstStyle>
            <a:lvl1pPr marL="228600" indent="0">
              <a:buClrTx/>
              <a:buSzTx/>
              <a:buFontTx/>
              <a:buNone/>
              <a:defRPr sz="2400" b="1"/>
            </a:lvl1pPr>
            <a:lvl2pPr marL="228600" indent="457200">
              <a:buClrTx/>
              <a:buSzTx/>
              <a:buFontTx/>
              <a:buNone/>
              <a:defRPr sz="2400" b="1"/>
            </a:lvl2pPr>
            <a:lvl3pPr marL="228600" indent="914400">
              <a:buClrTx/>
              <a:buSzTx/>
              <a:buFontTx/>
              <a:buNone/>
              <a:defRPr sz="2400" b="1"/>
            </a:lvl3pPr>
            <a:lvl4pPr marL="228600" indent="1371600">
              <a:buClrTx/>
              <a:buSzTx/>
              <a:buFontTx/>
              <a:buNone/>
              <a:defRPr sz="2400" b="1"/>
            </a:lvl4pPr>
            <a:lvl5pPr marL="228600" indent="1828800">
              <a:buClrTx/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" name="Google Shape;36;p7"/>
          <p:cNvSpPr txBox="1">
            <a:spLocks noGrp="1"/>
          </p:cNvSpPr>
          <p:nvPr>
            <p:ph type="body" sz="half" idx="21"/>
          </p:nvPr>
        </p:nvSpPr>
        <p:spPr>
          <a:xfrm>
            <a:off x="629841" y="2505075"/>
            <a:ext cx="3868341" cy="3684588"/>
          </a:xfrm>
          <a:prstGeom prst="rect">
            <a:avLst/>
          </a:prstGeom>
        </p:spPr>
        <p:txBody>
          <a:bodyPr/>
          <a:lstStyle/>
          <a:p>
            <a:pPr indent="-342900"/>
            <a:endParaRPr/>
          </a:p>
        </p:txBody>
      </p:sp>
      <p:sp>
        <p:nvSpPr>
          <p:cNvPr id="51" name="Google Shape;37;p7"/>
          <p:cNvSpPr txBox="1">
            <a:spLocks noGrp="1"/>
          </p:cNvSpPr>
          <p:nvPr>
            <p:ph type="body" sz="quarter" idx="22"/>
          </p:nvPr>
        </p:nvSpPr>
        <p:spPr>
          <a:xfrm>
            <a:off x="4629150" y="1681163"/>
            <a:ext cx="3887392" cy="823913"/>
          </a:xfrm>
          <a:prstGeom prst="rect">
            <a:avLst/>
          </a:prstGeom>
        </p:spPr>
        <p:txBody>
          <a:bodyPr anchor="b"/>
          <a:lstStyle/>
          <a:p>
            <a:pPr marL="228600" indent="0">
              <a:buClrTx/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2" name="Google Shape;38;p7"/>
          <p:cNvSpPr txBox="1">
            <a:spLocks noGrp="1"/>
          </p:cNvSpPr>
          <p:nvPr>
            <p:ph type="body" sz="half" idx="23"/>
          </p:nvPr>
        </p:nvSpPr>
        <p:spPr>
          <a:xfrm>
            <a:off x="4629150" y="2505075"/>
            <a:ext cx="3887392" cy="3684588"/>
          </a:xfrm>
          <a:prstGeom prst="rect">
            <a:avLst/>
          </a:prstGeom>
        </p:spPr>
        <p:txBody>
          <a:bodyPr/>
          <a:lstStyle/>
          <a:p>
            <a:pPr indent="-342900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Text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BJECT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itle Text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/>
          <a:lstStyle>
            <a:lvl1pPr indent="-431800">
              <a:buSzPts val="3200"/>
              <a:defRPr sz="3200"/>
            </a:lvl1pPr>
            <a:lvl2pPr marL="972457" indent="-464457">
              <a:buSzPts val="3200"/>
              <a:defRPr sz="3200"/>
            </a:lvl2pPr>
            <a:lvl3pPr marL="1498600" indent="-508000">
              <a:buSzPts val="3200"/>
              <a:defRPr sz="3200"/>
            </a:lvl3pPr>
            <a:lvl4pPr marL="2042160" indent="-568960">
              <a:buSzPts val="3200"/>
              <a:defRPr sz="3200"/>
            </a:lvl4pPr>
            <a:lvl5pPr marL="2499360" indent="-568960">
              <a:buSzPts val="3200"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7" name="Google Shape;54;p10"/>
          <p:cNvSpPr txBox="1">
            <a:spLocks noGrp="1"/>
          </p:cNvSpPr>
          <p:nvPr>
            <p:ph type="body" sz="quarter" idx="21"/>
          </p:nvPr>
        </p:nvSpPr>
        <p:spPr>
          <a:xfrm>
            <a:off x="629840" y="2057400"/>
            <a:ext cx="2949180" cy="3811588"/>
          </a:xfrm>
          <a:prstGeom prst="rect">
            <a:avLst/>
          </a:prstGeom>
        </p:spPr>
        <p:txBody>
          <a:bodyPr/>
          <a:lstStyle/>
          <a:p>
            <a:pPr marL="228600" indent="0">
              <a:buClrTx/>
              <a:buSzTx/>
              <a:buFontTx/>
              <a:buNone/>
              <a:defRPr sz="160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Text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6" name="Google Shape;60;p11"/>
          <p:cNvSpPr>
            <a:spLocks noGrp="1"/>
          </p:cNvSpPr>
          <p:nvPr>
            <p:ph type="pic" sz="half" idx="21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  <a:defRPr sz="1600"/>
            </a:lvl1pPr>
            <a:lvl2pPr marL="228600" indent="457200">
              <a:buClrTx/>
              <a:buSzTx/>
              <a:buFontTx/>
              <a:buNone/>
              <a:defRPr sz="1600"/>
            </a:lvl2pPr>
            <a:lvl3pPr marL="228600" indent="914400">
              <a:buClrTx/>
              <a:buSzTx/>
              <a:buFontTx/>
              <a:buNone/>
              <a:defRPr sz="1600"/>
            </a:lvl3pPr>
            <a:lvl4pPr marL="228600" indent="1371600">
              <a:buClrTx/>
              <a:buSzTx/>
              <a:buFontTx/>
              <a:buNone/>
              <a:defRPr sz="1600"/>
            </a:lvl4pPr>
            <a:lvl5pPr marL="228600" indent="1828800">
              <a:buClrTx/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2;p3" descr="Google Shape;12;p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46719" y="375949"/>
            <a:ext cx="2678947" cy="1218858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Google Shape;13;p3" descr="Google Shape;13;p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-177201" y="-54251"/>
            <a:ext cx="9606949" cy="7205228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699" tIns="45699" rIns="45699" bIns="45699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457200" marR="0" indent="-406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977900" marR="0" indent="-4445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513839" marR="0" indent="-4978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20193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24765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29337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33909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8481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43053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92;p1"/>
          <p:cNvSpPr txBox="1"/>
          <p:nvPr/>
        </p:nvSpPr>
        <p:spPr>
          <a:xfrm>
            <a:off x="576287" y="3366680"/>
            <a:ext cx="7991449" cy="646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defRPr sz="18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pPr>
            <a:r>
              <a:rPr dirty="0"/>
              <a:t>November 5–9, 2023</a:t>
            </a:r>
            <a:br>
              <a:rPr dirty="0"/>
            </a:br>
            <a:r>
              <a:rPr lang="en-US" dirty="0"/>
              <a:t>Hilton Sacramento Arden West Hotel | Sacramento, CA</a:t>
            </a:r>
            <a:endParaRPr dirty="0"/>
          </a:p>
        </p:txBody>
      </p:sp>
      <p:sp>
        <p:nvSpPr>
          <p:cNvPr id="133" name="Google Shape;93;p1"/>
          <p:cNvSpPr txBox="1"/>
          <p:nvPr/>
        </p:nvSpPr>
        <p:spPr>
          <a:xfrm>
            <a:off x="576337" y="2356253"/>
            <a:ext cx="8079349" cy="9118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lnSpc>
                <a:spcPct val="90000"/>
              </a:lnSpc>
              <a:defRPr sz="28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pPr>
            <a:r>
              <a:t>The Mechanisms of Immune Cell Development </a:t>
            </a:r>
          </a:p>
          <a:p>
            <a:pPr>
              <a:lnSpc>
                <a:spcPct val="90000"/>
              </a:lnSpc>
              <a:defRPr sz="28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pPr>
            <a:r>
              <a:t>and Function Conference </a:t>
            </a:r>
          </a:p>
        </p:txBody>
      </p:sp>
      <p:sp>
        <p:nvSpPr>
          <p:cNvPr id="134" name="Google Shape;94;p1"/>
          <p:cNvSpPr txBox="1"/>
          <p:nvPr/>
        </p:nvSpPr>
        <p:spPr>
          <a:xfrm>
            <a:off x="576337" y="4171832"/>
            <a:ext cx="8521850" cy="14188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lnSpc>
                <a:spcPct val="90000"/>
              </a:lnSpc>
              <a:defRPr sz="20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pPr>
            <a:r>
              <a:rPr dirty="0"/>
              <a:t>Organized By </a:t>
            </a:r>
          </a:p>
          <a:p>
            <a:pPr>
              <a:lnSpc>
                <a:spcPct val="90000"/>
              </a:lnSpc>
              <a:spcBef>
                <a:spcPts val="1000"/>
              </a:spcBef>
              <a:defRPr sz="16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pPr>
            <a:r>
              <a:rPr lang="en-US" b="1" dirty="0"/>
              <a:t>Amy </a:t>
            </a:r>
            <a:r>
              <a:rPr lang="en-US" b="1" dirty="0" err="1"/>
              <a:t>Weinmann</a:t>
            </a:r>
            <a:r>
              <a:rPr b="1" dirty="0"/>
              <a:t>,</a:t>
            </a:r>
            <a:r>
              <a:rPr lang="en-US" b="1" dirty="0"/>
              <a:t> PhD</a:t>
            </a:r>
            <a:r>
              <a:rPr lang="en-US" dirty="0"/>
              <a:t>,</a:t>
            </a:r>
            <a:r>
              <a:rPr dirty="0"/>
              <a:t> </a:t>
            </a:r>
            <a:r>
              <a:rPr lang="en-US" dirty="0"/>
              <a:t>University of Alabama at Birmingham</a:t>
            </a:r>
            <a:endParaRPr dirty="0"/>
          </a:p>
          <a:p>
            <a:pPr>
              <a:lnSpc>
                <a:spcPct val="90000"/>
              </a:lnSpc>
              <a:spcBef>
                <a:spcPts val="1000"/>
              </a:spcBef>
              <a:defRPr sz="16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pPr>
            <a:r>
              <a:rPr lang="en-US" b="1" dirty="0"/>
              <a:t>Rémy </a:t>
            </a:r>
            <a:r>
              <a:rPr lang="en-US" b="1" dirty="0" err="1"/>
              <a:t>Bosselut</a:t>
            </a:r>
            <a:r>
              <a:rPr b="1" dirty="0"/>
              <a:t>, </a:t>
            </a:r>
            <a:r>
              <a:rPr lang="en-US" b="1" dirty="0"/>
              <a:t>PhD</a:t>
            </a:r>
            <a:r>
              <a:rPr lang="en-US" dirty="0"/>
              <a:t>, National Institutes of Health</a:t>
            </a:r>
            <a:r>
              <a:rPr dirty="0"/>
              <a:t> </a:t>
            </a:r>
          </a:p>
          <a:p>
            <a:pPr>
              <a:lnSpc>
                <a:spcPct val="90000"/>
              </a:lnSpc>
              <a:spcBef>
                <a:spcPts val="1000"/>
              </a:spcBef>
              <a:defRPr sz="16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pPr>
            <a:r>
              <a:rPr lang="en-US" b="1"/>
              <a:t>Virginia Smith</a:t>
            </a:r>
            <a:r>
              <a:rPr b="1"/>
              <a:t> </a:t>
            </a:r>
            <a:r>
              <a:rPr lang="en-US" b="1" dirty="0"/>
              <a:t>Shapiro</a:t>
            </a:r>
            <a:r>
              <a:rPr b="1" dirty="0"/>
              <a:t>, </a:t>
            </a:r>
            <a:r>
              <a:rPr lang="en-US" b="1" dirty="0"/>
              <a:t>PhD</a:t>
            </a:r>
            <a:r>
              <a:rPr lang="en-US" dirty="0"/>
              <a:t>, Mayo Clinic</a:t>
            </a:r>
            <a:endParaRPr dirty="0"/>
          </a:p>
        </p:txBody>
      </p:sp>
      <p:sp>
        <p:nvSpPr>
          <p:cNvPr id="135" name="Google Shape;95;p1"/>
          <p:cNvSpPr txBox="1"/>
          <p:nvPr/>
        </p:nvSpPr>
        <p:spPr>
          <a:xfrm>
            <a:off x="576336" y="6270200"/>
            <a:ext cx="2887851" cy="32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lnSpc>
                <a:spcPct val="90000"/>
              </a:lnSpc>
              <a:defRPr sz="15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lvl1pPr>
          </a:lstStyle>
          <a:p>
            <a:r>
              <a:t>#ICDFSRC</a:t>
            </a:r>
          </a:p>
        </p:txBody>
      </p:sp>
      <p:sp>
        <p:nvSpPr>
          <p:cNvPr id="136" name="Google Shape;96;p1"/>
          <p:cNvSpPr txBox="1"/>
          <p:nvPr/>
        </p:nvSpPr>
        <p:spPr>
          <a:xfrm>
            <a:off x="5767933" y="6270200"/>
            <a:ext cx="2887851" cy="3138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r">
              <a:lnSpc>
                <a:spcPct val="90000"/>
              </a:lnSpc>
              <a:defRPr sz="16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lvl1pPr>
          </a:lstStyle>
          <a:p>
            <a:r>
              <a:rPr lang="en-US" dirty="0"/>
              <a:t>https://cvent.me/3mqQQP</a:t>
            </a:r>
            <a:endParaRPr dirty="0"/>
          </a:p>
        </p:txBody>
      </p:sp>
      <p:pic>
        <p:nvPicPr>
          <p:cNvPr id="137" name="Google Shape;97;p1" descr="Google Shape;97;p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719" y="375949"/>
            <a:ext cx="2678948" cy="12188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6" ma:contentTypeDescription="Create a new document." ma:contentTypeScope="" ma:versionID="66923d09c0f5d803ce1af9b1bc1fcf69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9b9dc918a9cd2230ca15708fef0a63f7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849AF21-CCE0-4CDE-9F57-BED320674C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ACDE3B6-D4B1-4F88-B825-C9EE1D5CFDA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Geometr415 Md BT Medium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Corbett</dc:creator>
  <cp:lastModifiedBy>Brandon Corbett</cp:lastModifiedBy>
  <cp:revision>2</cp:revision>
  <dcterms:modified xsi:type="dcterms:W3CDTF">2023-01-18T15:26:02Z</dcterms:modified>
</cp:coreProperties>
</file>