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handoutMasterIdLst>
    <p:handoutMasterId r:id="rId5"/>
  </p:handoutMasterIdLst>
  <p:sldIdLst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A60E"/>
    <a:srgbClr val="C1A700"/>
    <a:srgbClr val="000341"/>
    <a:srgbClr val="C1A502"/>
    <a:srgbClr val="0061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F47DF6-FE9C-B73E-3312-09EA71612CD6}" v="7" dt="2022-10-28T16:29:12.39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768"/>
    <p:restoredTop sz="96327"/>
  </p:normalViewPr>
  <p:slideViewPr>
    <p:cSldViewPr snapToGrid="0" snapToObjects="1">
      <p:cViewPr varScale="1">
        <p:scale>
          <a:sx n="111" d="100"/>
          <a:sy n="111" d="100"/>
        </p:scale>
        <p:origin x="218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4" d="100"/>
          <a:sy n="84" d="100"/>
        </p:scale>
        <p:origin x="2976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handoutMaster" Target="handoutMasters/handout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nya Richardson" userId="d1e011cd-acca-4f6c-a537-2616661b3b46" providerId="ADAL" clId="{C45BBA70-8863-4081-A430-1FC408DAB824}"/>
    <pc:docChg chg="custSel modSld">
      <pc:chgData name="Tonya Richardson" userId="d1e011cd-acca-4f6c-a537-2616661b3b46" providerId="ADAL" clId="{C45BBA70-8863-4081-A430-1FC408DAB824}" dt="2022-09-29T21:07:19.128" v="320" actId="20577"/>
      <pc:docMkLst>
        <pc:docMk/>
      </pc:docMkLst>
      <pc:sldChg chg="modSp mod">
        <pc:chgData name="Tonya Richardson" userId="d1e011cd-acca-4f6c-a537-2616661b3b46" providerId="ADAL" clId="{C45BBA70-8863-4081-A430-1FC408DAB824}" dt="2022-09-29T21:07:19.128" v="320" actId="20577"/>
        <pc:sldMkLst>
          <pc:docMk/>
          <pc:sldMk cId="4104294037" sldId="259"/>
        </pc:sldMkLst>
        <pc:spChg chg="mod">
          <ac:chgData name="Tonya Richardson" userId="d1e011cd-acca-4f6c-a537-2616661b3b46" providerId="ADAL" clId="{C45BBA70-8863-4081-A430-1FC408DAB824}" dt="2022-09-29T21:05:04.236" v="199" actId="20577"/>
          <ac:spMkLst>
            <pc:docMk/>
            <pc:sldMk cId="4104294037" sldId="259"/>
            <ac:spMk id="16" creationId="{BE15BC30-F09B-431B-ACAA-7EF188911507}"/>
          </ac:spMkLst>
        </pc:spChg>
        <pc:spChg chg="mod">
          <ac:chgData name="Tonya Richardson" userId="d1e011cd-acca-4f6c-a537-2616661b3b46" providerId="ADAL" clId="{C45BBA70-8863-4081-A430-1FC408DAB824}" dt="2022-09-29T21:07:19.128" v="320" actId="20577"/>
          <ac:spMkLst>
            <pc:docMk/>
            <pc:sldMk cId="4104294037" sldId="259"/>
            <ac:spMk id="21" creationId="{903C3ED6-DEE9-C747-A529-1CD6554827B7}"/>
          </ac:spMkLst>
        </pc:spChg>
      </pc:sldChg>
    </pc:docChg>
  </pc:docChgLst>
  <pc:docChgLst>
    <pc:chgData name="cynthia.wilcox" userId="S::cynthia.wilcox_gmail.com#ext#@faseborg.onmicrosoft.com::1372e399-42ca-471d-bf70-031679c3505b" providerId="AD" clId="Web-{38F47DF6-FE9C-B73E-3312-09EA71612CD6}"/>
    <pc:docChg chg="modSld">
      <pc:chgData name="cynthia.wilcox" userId="S::cynthia.wilcox_gmail.com#ext#@faseborg.onmicrosoft.com::1372e399-42ca-471d-bf70-031679c3505b" providerId="AD" clId="Web-{38F47DF6-FE9C-B73E-3312-09EA71612CD6}" dt="2022-10-28T16:29:12.395" v="5" actId="20577"/>
      <pc:docMkLst>
        <pc:docMk/>
      </pc:docMkLst>
      <pc:sldChg chg="modSp">
        <pc:chgData name="cynthia.wilcox" userId="S::cynthia.wilcox_gmail.com#ext#@faseborg.onmicrosoft.com::1372e399-42ca-471d-bf70-031679c3505b" providerId="AD" clId="Web-{38F47DF6-FE9C-B73E-3312-09EA71612CD6}" dt="2022-10-28T16:29:12.395" v="5" actId="20577"/>
        <pc:sldMkLst>
          <pc:docMk/>
          <pc:sldMk cId="4104294037" sldId="259"/>
        </pc:sldMkLst>
        <pc:spChg chg="mod">
          <ac:chgData name="cynthia.wilcox" userId="S::cynthia.wilcox_gmail.com#ext#@faseborg.onmicrosoft.com::1372e399-42ca-471d-bf70-031679c3505b" providerId="AD" clId="Web-{38F47DF6-FE9C-B73E-3312-09EA71612CD6}" dt="2022-10-28T16:29:12.395" v="5" actId="20577"/>
          <ac:spMkLst>
            <pc:docMk/>
            <pc:sldMk cId="4104294037" sldId="259"/>
            <ac:spMk id="21" creationId="{903C3ED6-DEE9-C747-A529-1CD6554827B7}"/>
          </ac:spMkLst>
        </pc:spChg>
      </pc:sldChg>
    </pc:docChg>
  </pc:docChgLst>
  <pc:docChgLst>
    <pc:chgData name="Tonya Richardson" userId="d1e011cd-acca-4f6c-a537-2616661b3b46" providerId="ADAL" clId="{11C0E8E9-B4CC-4DA2-9F63-4703EA122337}"/>
    <pc:docChg chg="modSld">
      <pc:chgData name="Tonya Richardson" userId="d1e011cd-acca-4f6c-a537-2616661b3b46" providerId="ADAL" clId="{11C0E8E9-B4CC-4DA2-9F63-4703EA122337}" dt="2022-10-19T16:19:37.303" v="0"/>
      <pc:docMkLst>
        <pc:docMk/>
      </pc:docMkLst>
      <pc:sldChg chg="modSp mod">
        <pc:chgData name="Tonya Richardson" userId="d1e011cd-acca-4f6c-a537-2616661b3b46" providerId="ADAL" clId="{11C0E8E9-B4CC-4DA2-9F63-4703EA122337}" dt="2022-10-19T16:19:37.303" v="0"/>
        <pc:sldMkLst>
          <pc:docMk/>
          <pc:sldMk cId="4104294037" sldId="259"/>
        </pc:sldMkLst>
        <pc:spChg chg="mod">
          <ac:chgData name="Tonya Richardson" userId="d1e011cd-acca-4f6c-a537-2616661b3b46" providerId="ADAL" clId="{11C0E8E9-B4CC-4DA2-9F63-4703EA122337}" dt="2022-10-19T16:19:37.303" v="0"/>
          <ac:spMkLst>
            <pc:docMk/>
            <pc:sldMk cId="4104294037" sldId="259"/>
            <ac:spMk id="26" creationId="{3E6DE4B3-807B-5648-90CC-3D9579DF3A3E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7BCC07A-B63C-4080-A0B8-8591EDEAA48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B1F599-F560-40D7-BBA4-CD3B8BA1F23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3F071-E994-452E-88A5-DE0ED2708C3A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9D5830-9BF9-4547-BDED-1CD2CFA8792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775B17-31DE-4F2F-AE63-6B67326671B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FD29C1-D3B6-44EF-B933-A5981AEC8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6218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064184B-859B-E2D5-31AB-FA58D89BBB8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2" name="Picture 11" descr="A picture containing logo&#10;&#10;Description automatically generated">
            <a:extLst>
              <a:ext uri="{FF2B5EF4-FFF2-40B4-BE49-F238E27FC236}">
                <a16:creationId xmlns:a16="http://schemas.microsoft.com/office/drawing/2014/main" id="{03997B7C-AD77-C6F7-702F-0A5CB920738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6719" y="375950"/>
            <a:ext cx="2678947" cy="1218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9121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861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922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E919D47-B1C0-E94C-9F92-F8DECC530E9B}"/>
              </a:ext>
            </a:extLst>
          </p:cNvPr>
          <p:cNvSpPr/>
          <p:nvPr userDrawn="1"/>
        </p:nvSpPr>
        <p:spPr>
          <a:xfrm>
            <a:off x="0" y="3895376"/>
            <a:ext cx="9144000" cy="17347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073C722D-AB7E-C046-9A84-923954EEF6B8}"/>
              </a:ext>
            </a:extLst>
          </p:cNvPr>
          <p:cNvSpPr txBox="1">
            <a:spLocks/>
          </p:cNvSpPr>
          <p:nvPr userDrawn="1"/>
        </p:nvSpPr>
        <p:spPr>
          <a:xfrm>
            <a:off x="530612" y="1802974"/>
            <a:ext cx="8082776" cy="19681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SUMMARY</a:t>
            </a:r>
            <a:b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Launched in 1982, this timely conference provides a “home base” for diverse scientists to review the latest concepts and information about retinoid biology and to assess new developments. 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HIGHLIGHTS</a:t>
            </a:r>
            <a:b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As a part of FASEB’s Science Research Conference Series, it is designed as a multi-day learning experience in a small-group format to foster engagement between researchers at every level of their career. Featured events include networking opportunities, a “Meet the Expert” session with NIH staff, four “Meet the Expert” dinner sessions with speakers of the day, and four “Dinner with a Mentor” events. 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87E20121-95AF-E748-90C7-406B2BD6B2F8}"/>
              </a:ext>
            </a:extLst>
          </p:cNvPr>
          <p:cNvSpPr txBox="1">
            <a:spLocks/>
          </p:cNvSpPr>
          <p:nvPr userDrawn="1"/>
        </p:nvSpPr>
        <p:spPr>
          <a:xfrm>
            <a:off x="2262769" y="6281854"/>
            <a:ext cx="6447263" cy="3068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b="1" dirty="0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#Retinoids21          </a:t>
            </a:r>
            <a:r>
              <a:rPr lang="en-US" sz="1200" b="1" dirty="0" err="1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src.faseb.org</a:t>
            </a:r>
            <a:r>
              <a:rPr lang="en-US" sz="1200" b="1" dirty="0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/retinoids</a:t>
            </a:r>
            <a:endParaRPr lang="en-US" sz="1200" dirty="0">
              <a:solidFill>
                <a:srgbClr val="0003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62080DDA-80EB-834A-8CD9-D1575A4E4C3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0612" y="5979610"/>
            <a:ext cx="2078225" cy="609135"/>
          </a:xfrm>
          <a:prstGeom prst="rect">
            <a:avLst/>
          </a:prstGeom>
        </p:spPr>
      </p:pic>
      <p:pic>
        <p:nvPicPr>
          <p:cNvPr id="11" name="Picture 10" descr="A picture containing fish&#10;&#10;Description automatically generated">
            <a:extLst>
              <a:ext uri="{FF2B5EF4-FFF2-40B4-BE49-F238E27FC236}">
                <a16:creationId xmlns:a16="http://schemas.microsoft.com/office/drawing/2014/main" id="{1431DC0D-53DB-EC47-81FA-1FF4C73C17E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14732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2470B14-2D44-514D-BFC9-84C9CD749560}"/>
              </a:ext>
            </a:extLst>
          </p:cNvPr>
          <p:cNvSpPr/>
          <p:nvPr userDrawn="1"/>
        </p:nvSpPr>
        <p:spPr>
          <a:xfrm>
            <a:off x="0" y="6713034"/>
            <a:ext cx="9144000" cy="144966"/>
          </a:xfrm>
          <a:prstGeom prst="rect">
            <a:avLst/>
          </a:prstGeom>
          <a:solidFill>
            <a:srgbClr val="0003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D75272F1-F62C-724F-9A7B-CD008F876EE2}"/>
              </a:ext>
            </a:extLst>
          </p:cNvPr>
          <p:cNvSpPr txBox="1">
            <a:spLocks/>
          </p:cNvSpPr>
          <p:nvPr userDrawn="1"/>
        </p:nvSpPr>
        <p:spPr>
          <a:xfrm>
            <a:off x="530612" y="4007257"/>
            <a:ext cx="2710676" cy="3231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ORGANIZER INFORMATION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DD8BAD37-5CE4-854E-B481-0F7718826CAF}"/>
              </a:ext>
            </a:extLst>
          </p:cNvPr>
          <p:cNvSpPr txBox="1">
            <a:spLocks/>
          </p:cNvSpPr>
          <p:nvPr userDrawn="1"/>
        </p:nvSpPr>
        <p:spPr>
          <a:xfrm>
            <a:off x="1680116" y="4433345"/>
            <a:ext cx="3204118" cy="14732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Maureen Kane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PhD, Professor, Associate Professor, Pharmaceutical Sciences, and Executive Director, Mass Spectrometry Center, University of Maryland School of Pharmacy, Baltimore, USA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5CFC82C9-ECB7-E244-AA2B-2D2B20729190}"/>
              </a:ext>
            </a:extLst>
          </p:cNvPr>
          <p:cNvSpPr txBox="1">
            <a:spLocks/>
          </p:cNvSpPr>
          <p:nvPr userDrawn="1"/>
        </p:nvSpPr>
        <p:spPr>
          <a:xfrm>
            <a:off x="5813502" y="4458241"/>
            <a:ext cx="2703242" cy="10902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Alexander Moise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PhD, Associate Professor, Medical Sciences Division, Northern Ontario School of Medicine, Sudbury, Canada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05F9160B-9B9A-B842-8D0D-2946C4C336A5}"/>
              </a:ext>
            </a:extLst>
          </p:cNvPr>
          <p:cNvSpPr txBox="1">
            <a:spLocks/>
          </p:cNvSpPr>
          <p:nvPr userDrawn="1"/>
        </p:nvSpPr>
        <p:spPr>
          <a:xfrm>
            <a:off x="5010615" y="449882"/>
            <a:ext cx="3766324" cy="9777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5th International</a:t>
            </a:r>
            <a:b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on Retinoids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400" b="1" dirty="0">
                <a:solidFill>
                  <a:srgbClr val="C1A5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JUNE 6 – 11, 2021</a:t>
            </a:r>
            <a:endParaRPr lang="en-US" sz="1400" dirty="0">
              <a:solidFill>
                <a:srgbClr val="C1A50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500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512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927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195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143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697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999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670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595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487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>
            <a:extLst>
              <a:ext uri="{FF2B5EF4-FFF2-40B4-BE49-F238E27FC236}">
                <a16:creationId xmlns:a16="http://schemas.microsoft.com/office/drawing/2014/main" id="{BE15BC30-F09B-431B-ACAA-7EF188911507}"/>
              </a:ext>
            </a:extLst>
          </p:cNvPr>
          <p:cNvSpPr txBox="1">
            <a:spLocks/>
          </p:cNvSpPr>
          <p:nvPr/>
        </p:nvSpPr>
        <p:spPr>
          <a:xfrm>
            <a:off x="530614" y="3303189"/>
            <a:ext cx="8082776" cy="7714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8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June 4–9, 2023</a:t>
            </a:r>
            <a:br>
              <a:rPr lang="en-US" sz="1800" dirty="0">
                <a:solidFill>
                  <a:schemeClr val="bg1"/>
                </a:solidFill>
                <a:latin typeface="Geometr415 Md BT Medium" panose="020B0602020204020303" pitchFamily="34" charset="0"/>
              </a:rPr>
            </a:br>
            <a:r>
              <a:rPr lang="en-US" sz="18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Crowne Plaza Melbourne-Oceanfront | Melbourne, FL</a:t>
            </a: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11815A4A-50ED-4941-995E-3F8BF8C71C5E}"/>
              </a:ext>
            </a:extLst>
          </p:cNvPr>
          <p:cNvSpPr txBox="1">
            <a:spLocks/>
          </p:cNvSpPr>
          <p:nvPr/>
        </p:nvSpPr>
        <p:spPr>
          <a:xfrm>
            <a:off x="530612" y="2356253"/>
            <a:ext cx="8170874" cy="8497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The Origins and Benefits of Biologically Active Components in Human Milk Conference</a:t>
            </a:r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903C3ED6-DEE9-C747-A529-1CD6554827B7}"/>
              </a:ext>
            </a:extLst>
          </p:cNvPr>
          <p:cNvSpPr txBox="1">
            <a:spLocks/>
          </p:cNvSpPr>
          <p:nvPr/>
        </p:nvSpPr>
        <p:spPr>
          <a:xfrm>
            <a:off x="530612" y="4171832"/>
            <a:ext cx="8613388" cy="194606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Organized By: 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Lars Bode, PhD, </a:t>
            </a:r>
            <a:r>
              <a:rPr lang="en-US" sz="16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University of California, San Diego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/>
              </a:rPr>
              <a:t>Lauren Brink, PhD, RDN, </a:t>
            </a:r>
            <a:r>
              <a:rPr lang="en-US" sz="1600" dirty="0">
                <a:solidFill>
                  <a:schemeClr val="bg1"/>
                </a:solidFill>
                <a:latin typeface="Geometr415 Md BT Medium"/>
              </a:rPr>
              <a:t>Reckitt/Mead Johnson Nutrition </a:t>
            </a:r>
            <a:endParaRPr lang="en-US" sz="1600" dirty="0">
              <a:solidFill>
                <a:schemeClr val="bg1"/>
              </a:solidFill>
              <a:latin typeface="Geometr415 Md BT Medium" panose="020B0602020204020303" pitchFamily="34" charset="0"/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/>
              </a:rPr>
              <a:t>Liat </a:t>
            </a:r>
            <a:r>
              <a:rPr lang="en-US" sz="1600" b="1" dirty="0" err="1">
                <a:solidFill>
                  <a:schemeClr val="bg1"/>
                </a:solidFill>
                <a:latin typeface="GEOMETR415 MD BT MEDIUM"/>
              </a:rPr>
              <a:t>Shenhav</a:t>
            </a:r>
            <a:r>
              <a:rPr lang="en-US" sz="1600" b="1" dirty="0">
                <a:solidFill>
                  <a:schemeClr val="bg1"/>
                </a:solidFill>
                <a:latin typeface="GEOMETR415 MD BT MEDIUM"/>
              </a:rPr>
              <a:t>, PhD, </a:t>
            </a:r>
            <a:r>
              <a:rPr lang="en-US" sz="1600" dirty="0">
                <a:solidFill>
                  <a:schemeClr val="bg1"/>
                </a:solidFill>
                <a:latin typeface="Geometr415 Md BT Medium"/>
              </a:rPr>
              <a:t>The Rockefeller University</a:t>
            </a:r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D32FA6D7-7DAE-9E48-9B93-B46665D0DFDA}"/>
              </a:ext>
            </a:extLst>
          </p:cNvPr>
          <p:cNvSpPr txBox="1">
            <a:spLocks/>
          </p:cNvSpPr>
          <p:nvPr/>
        </p:nvSpPr>
        <p:spPr>
          <a:xfrm>
            <a:off x="530612" y="6270202"/>
            <a:ext cx="2979278" cy="3681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5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#BHMSRC</a:t>
            </a:r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3E6DE4B3-807B-5648-90CC-3D9579DF3A3E}"/>
              </a:ext>
            </a:extLst>
          </p:cNvPr>
          <p:cNvSpPr txBox="1">
            <a:spLocks/>
          </p:cNvSpPr>
          <p:nvPr/>
        </p:nvSpPr>
        <p:spPr>
          <a:xfrm>
            <a:off x="5634112" y="6270201"/>
            <a:ext cx="2979278" cy="3681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b">
              <a:buNone/>
            </a:pPr>
            <a:r>
              <a:rPr lang="en-US" sz="1600" dirty="0">
                <a:solidFill>
                  <a:schemeClr val="bg1"/>
                </a:solidFill>
                <a:latin typeface="NeuzeitGro" pitchFamily="2" charset="77"/>
              </a:rPr>
              <a:t>https://cvent.me/g39DA8</a:t>
            </a:r>
          </a:p>
        </p:txBody>
      </p:sp>
    </p:spTree>
    <p:extLst>
      <p:ext uri="{BB962C8B-B14F-4D97-AF65-F5344CB8AC3E}">
        <p14:creationId xmlns:p14="http://schemas.microsoft.com/office/powerpoint/2010/main" val="4104294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6" ma:contentTypeDescription="Create a new document." ma:contentTypeScope="" ma:versionID="66923d09c0f5d803ce1af9b1bc1fcf69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9b9dc918a9cd2230ca15708fef0a63f7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FDB8DA4-92F9-4757-B9CD-5A8A4CA4712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9877E8D-C0A4-4E0B-B8F8-AC2DC80CA1A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276</TotalTime>
  <Words>65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Tanja Bos</dc:creator>
  <cp:lastModifiedBy>Tonya Richardson</cp:lastModifiedBy>
  <cp:revision>32</cp:revision>
  <dcterms:created xsi:type="dcterms:W3CDTF">2020-11-05T16:13:28Z</dcterms:created>
  <dcterms:modified xsi:type="dcterms:W3CDTF">2022-10-28T16:29:18Z</dcterms:modified>
</cp:coreProperties>
</file>