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3"/>
  </p:sldMasterIdLst>
  <p:notesMasterIdLst>
    <p:notesMasterId r:id="rId5"/>
  </p:notesMasterIdLst>
  <p:sldIdLst>
    <p:sldId id="256" r:id="rId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1pPr>
    <a:lvl2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2pPr>
    <a:lvl3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3pPr>
    <a:lvl4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4pPr>
    <a:lvl5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5pPr>
    <a:lvl6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6pPr>
    <a:lvl7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7pPr>
    <a:lvl8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8pPr>
    <a:lvl9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4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j-lt"/>
        <a:ea typeface="+mj-ea"/>
        <a:cs typeface="+mj-cs"/>
        <a:sym typeface="Arial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DD4EA"/>
          </a:solidFill>
        </a:fill>
      </a:tcStyle>
    </a:wholeTbl>
    <a:band2H>
      <a:tcTxStyle/>
      <a:tcStyle>
        <a:tcBdr/>
        <a:fill>
          <a:solidFill>
            <a:srgbClr val="E8EBF5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E0E0E0"/>
          </a:solidFill>
        </a:fill>
      </a:tcStyle>
    </a:wholeTbl>
    <a:band2H>
      <a:tcTxStyle/>
      <a:tcStyle>
        <a:tcBdr/>
        <a:fill>
          <a:solidFill>
            <a:srgbClr val="F0F0F0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3"/>
          </a:solidFill>
        </a:fill>
      </a:tcStyle>
    </a:firstRow>
  </a:tblStyle>
  <a:tblStyle styleId="{EEE7283C-3CF3-47DC-8721-378D4A62B228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D4E2CE"/>
          </a:solidFill>
        </a:fill>
      </a:tcStyle>
    </a:wholeTbl>
    <a:band2H>
      <a:tcTxStyle/>
      <a:tcStyle>
        <a:tcBdr/>
        <a:fill>
          <a:solidFill>
            <a:srgbClr val="EBF1E8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38100" cap="flat">
              <a:solidFill>
                <a:srgbClr val="FFFFFF"/>
              </a:solidFill>
              <a:prstDash val="solid"/>
              <a:round/>
            </a:ln>
          </a:top>
          <a:bottom>
            <a:ln w="127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Ref idx="maj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round/>
            </a:ln>
          </a:left>
          <a:right>
            <a:ln w="12700" cap="flat">
              <a:solidFill>
                <a:srgbClr val="FFFFFF"/>
              </a:solidFill>
              <a:prstDash val="solid"/>
              <a:round/>
            </a:ln>
          </a:right>
          <a:top>
            <a:ln w="12700" cap="flat">
              <a:solidFill>
                <a:srgbClr val="FFFFFF"/>
              </a:solidFill>
              <a:prstDash val="solid"/>
              <a:round/>
            </a:ln>
          </a:top>
          <a:bottom>
            <a:ln w="38100" cap="flat">
              <a:solidFill>
                <a:srgbClr val="FFFFFF"/>
              </a:solidFill>
              <a:prstDash val="solid"/>
              <a:round/>
            </a:ln>
          </a:bottom>
          <a:insideH>
            <a:ln w="12700" cap="flat">
              <a:solidFill>
                <a:srgbClr val="FFFFFF"/>
              </a:solidFill>
              <a:prstDash val="solid"/>
              <a:round/>
            </a:ln>
          </a:insideH>
          <a:insideV>
            <a:ln w="12700" cap="flat">
              <a:solidFill>
                <a:srgbClr val="FFFFFF"/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rgbClr val="FFFFFF"/>
          </a:solidFill>
        </a:fill>
      </a:tcStyle>
    </a:band2H>
    <a:firstCol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Ref idx="maj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6" d="100"/>
          <a:sy n="56" d="100"/>
        </p:scale>
        <p:origin x="1508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Master" Target="slideMasters/slideMaster1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10" Type="http://schemas.microsoft.com/office/2016/11/relationships/changesInfo" Target="changesInfos/changesInfo1.xml"/><Relationship Id="rId4" Type="http://schemas.openxmlformats.org/officeDocument/2006/relationships/slide" Target="slides/slide1.xml"/><Relationship Id="rId9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randon Corbett" userId="0d045a46-7809-46eb-af79-323809ff12bc" providerId="ADAL" clId="{B335EA42-4659-4285-82A9-2F64EDB6E7AD}"/>
    <pc:docChg chg="modSld">
      <pc:chgData name="Brandon Corbett" userId="0d045a46-7809-46eb-af79-323809ff12bc" providerId="ADAL" clId="{B335EA42-4659-4285-82A9-2F64EDB6E7AD}" dt="2023-02-28T21:30:22.540" v="15" actId="20577"/>
      <pc:docMkLst>
        <pc:docMk/>
      </pc:docMkLst>
      <pc:sldChg chg="modSp mod">
        <pc:chgData name="Brandon Corbett" userId="0d045a46-7809-46eb-af79-323809ff12bc" providerId="ADAL" clId="{B335EA42-4659-4285-82A9-2F64EDB6E7AD}" dt="2023-02-28T21:30:22.540" v="15" actId="20577"/>
        <pc:sldMkLst>
          <pc:docMk/>
          <pc:sldMk cId="0" sldId="256"/>
        </pc:sldMkLst>
        <pc:spChg chg="mod">
          <ac:chgData name="Brandon Corbett" userId="0d045a46-7809-46eb-af79-323809ff12bc" providerId="ADAL" clId="{B335EA42-4659-4285-82A9-2F64EDB6E7AD}" dt="2023-02-28T21:29:57.612" v="3" actId="20577"/>
          <ac:spMkLst>
            <pc:docMk/>
            <pc:sldMk cId="0" sldId="256"/>
            <ac:spMk id="134" creationId="{00000000-0000-0000-0000-000000000000}"/>
          </ac:spMkLst>
        </pc:spChg>
        <pc:spChg chg="mod">
          <ac:chgData name="Brandon Corbett" userId="0d045a46-7809-46eb-af79-323809ff12bc" providerId="ADAL" clId="{B335EA42-4659-4285-82A9-2F64EDB6E7AD}" dt="2023-02-28T21:30:22.540" v="15" actId="20577"/>
          <ac:spMkLst>
            <pc:docMk/>
            <pc:sldMk cId="0" sldId="256"/>
            <ac:spMk id="136" creationId="{00000000-0000-0000-0000-000000000000}"/>
          </ac:spMkLst>
        </pc:spChg>
      </pc:sldChg>
    </pc:docChg>
  </pc:docChgLst>
  <pc:docChgLst>
    <pc:chgData name="Tonya Richardson" userId="d1e011cd-acca-4f6c-a537-2616661b3b46" providerId="ADAL" clId="{48952331-EC19-4E47-9C34-8265BDE81CC1}"/>
    <pc:docChg chg="modSld">
      <pc:chgData name="Tonya Richardson" userId="d1e011cd-acca-4f6c-a537-2616661b3b46" providerId="ADAL" clId="{48952331-EC19-4E47-9C34-8265BDE81CC1}" dt="2022-10-31T20:00:55.997" v="394" actId="20577"/>
      <pc:docMkLst>
        <pc:docMk/>
      </pc:docMkLst>
      <pc:sldChg chg="modSp mod">
        <pc:chgData name="Tonya Richardson" userId="d1e011cd-acca-4f6c-a537-2616661b3b46" providerId="ADAL" clId="{48952331-EC19-4E47-9C34-8265BDE81CC1}" dt="2022-10-31T20:00:55.997" v="394" actId="20577"/>
        <pc:sldMkLst>
          <pc:docMk/>
          <pc:sldMk cId="0" sldId="256"/>
        </pc:sldMkLst>
        <pc:spChg chg="mod">
          <ac:chgData name="Tonya Richardson" userId="d1e011cd-acca-4f6c-a537-2616661b3b46" providerId="ADAL" clId="{48952331-EC19-4E47-9C34-8265BDE81CC1}" dt="2022-10-26T20:36:08.782" v="383" actId="20577"/>
          <ac:spMkLst>
            <pc:docMk/>
            <pc:sldMk cId="0" sldId="256"/>
            <ac:spMk id="134" creationId="{00000000-0000-0000-0000-000000000000}"/>
          </ac:spMkLst>
        </pc:spChg>
        <pc:spChg chg="mod">
          <ac:chgData name="Tonya Richardson" userId="d1e011cd-acca-4f6c-a537-2616661b3b46" providerId="ADAL" clId="{48952331-EC19-4E47-9C34-8265BDE81CC1}" dt="2022-10-31T20:00:55.997" v="394" actId="20577"/>
          <ac:spMkLst>
            <pc:docMk/>
            <pc:sldMk cId="0" sldId="256"/>
            <ac:spMk id="136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30" name="Shape 130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defRPr sz="1400">
        <a:latin typeface="+mj-lt"/>
        <a:ea typeface="+mj-ea"/>
        <a:cs typeface="+mj-cs"/>
        <a:sym typeface="Arial"/>
      </a:defRPr>
    </a:lvl1pPr>
    <a:lvl2pPr indent="228600" latinLnBrk="0">
      <a:defRPr sz="1400">
        <a:latin typeface="+mj-lt"/>
        <a:ea typeface="+mj-ea"/>
        <a:cs typeface="+mj-cs"/>
        <a:sym typeface="Arial"/>
      </a:defRPr>
    </a:lvl2pPr>
    <a:lvl3pPr indent="457200" latinLnBrk="0">
      <a:defRPr sz="1400">
        <a:latin typeface="+mj-lt"/>
        <a:ea typeface="+mj-ea"/>
        <a:cs typeface="+mj-cs"/>
        <a:sym typeface="Arial"/>
      </a:defRPr>
    </a:lvl3pPr>
    <a:lvl4pPr indent="685800" latinLnBrk="0">
      <a:defRPr sz="1400">
        <a:latin typeface="+mj-lt"/>
        <a:ea typeface="+mj-ea"/>
        <a:cs typeface="+mj-cs"/>
        <a:sym typeface="Arial"/>
      </a:defRPr>
    </a:lvl4pPr>
    <a:lvl5pPr indent="914400" latinLnBrk="0">
      <a:defRPr sz="1400">
        <a:latin typeface="+mj-lt"/>
        <a:ea typeface="+mj-ea"/>
        <a:cs typeface="+mj-cs"/>
        <a:sym typeface="Arial"/>
      </a:defRPr>
    </a:lvl5pPr>
    <a:lvl6pPr indent="1143000" latinLnBrk="0">
      <a:defRPr sz="1400">
        <a:latin typeface="+mj-lt"/>
        <a:ea typeface="+mj-ea"/>
        <a:cs typeface="+mj-cs"/>
        <a:sym typeface="Arial"/>
      </a:defRPr>
    </a:lvl6pPr>
    <a:lvl7pPr indent="1371600" latinLnBrk="0">
      <a:defRPr sz="1400">
        <a:latin typeface="+mj-lt"/>
        <a:ea typeface="+mj-ea"/>
        <a:cs typeface="+mj-cs"/>
        <a:sym typeface="Arial"/>
      </a:defRPr>
    </a:lvl7pPr>
    <a:lvl8pPr indent="1600200" latinLnBrk="0">
      <a:defRPr sz="1400">
        <a:latin typeface="+mj-lt"/>
        <a:ea typeface="+mj-ea"/>
        <a:cs typeface="+mj-cs"/>
        <a:sym typeface="Arial"/>
      </a:defRPr>
    </a:lvl8pPr>
    <a:lvl9pPr indent="1828800" latinLnBrk="0">
      <a:defRPr sz="1400">
        <a:latin typeface="+mj-lt"/>
        <a:ea typeface="+mj-ea"/>
        <a:cs typeface="+mj-cs"/>
        <a:sym typeface="Arial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6" name="Body Level One…"/>
          <p:cNvSpPr txBox="1">
            <a:spLocks noGrp="1"/>
          </p:cNvSpPr>
          <p:nvPr>
            <p:ph type="body" idx="1"/>
          </p:nvPr>
        </p:nvSpPr>
        <p:spPr>
          <a:xfrm rot="5400000">
            <a:off x="2396331" y="57943"/>
            <a:ext cx="4351338" cy="7886701"/>
          </a:xfrm>
          <a:prstGeom prst="rect">
            <a:avLst/>
          </a:prstGeom>
        </p:spPr>
        <p:txBody>
          <a:bodyPr/>
          <a:lstStyle>
            <a:lvl1pPr indent="-342900"/>
            <a:lvl2pPr marL="971550" indent="-400050"/>
            <a:lvl3pPr marL="1508760" indent="-48006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VERTICAL_TITLE_AND_VERTICAL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Title Text"/>
          <p:cNvSpPr txBox="1">
            <a:spLocks noGrp="1"/>
          </p:cNvSpPr>
          <p:nvPr>
            <p:ph type="title"/>
          </p:nvPr>
        </p:nvSpPr>
        <p:spPr>
          <a:xfrm rot="5400000">
            <a:off x="4623594" y="2285207"/>
            <a:ext cx="5811839" cy="1971676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5" name="Body Level One…"/>
          <p:cNvSpPr txBox="1">
            <a:spLocks noGrp="1"/>
          </p:cNvSpPr>
          <p:nvPr>
            <p:ph type="body" idx="1"/>
          </p:nvPr>
        </p:nvSpPr>
        <p:spPr>
          <a:xfrm rot="5400000">
            <a:off x="623093" y="370681"/>
            <a:ext cx="5811839" cy="5800726"/>
          </a:xfrm>
          <a:prstGeom prst="rect">
            <a:avLst/>
          </a:prstGeom>
        </p:spPr>
        <p:txBody>
          <a:bodyPr/>
          <a:lstStyle>
            <a:lvl1pPr indent="-342900"/>
            <a:lvl2pPr marL="971550" indent="-400050"/>
            <a:lvl3pPr marL="1508760" indent="-48006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0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78;p14"/>
          <p:cNvSpPr/>
          <p:nvPr/>
        </p:nvSpPr>
        <p:spPr>
          <a:xfrm>
            <a:off x="0" y="3895376"/>
            <a:ext cx="9144000" cy="1734713"/>
          </a:xfrm>
          <a:prstGeom prst="rect">
            <a:avLst/>
          </a:prstGeom>
          <a:solidFill>
            <a:srgbClr val="D8E2F3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4" name="Google Shape;79;p14"/>
          <p:cNvSpPr txBox="1"/>
          <p:nvPr/>
        </p:nvSpPr>
        <p:spPr>
          <a:xfrm>
            <a:off x="576337" y="1802974"/>
            <a:ext cx="7991325" cy="16358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defRPr sz="1200" b="1">
                <a:solidFill>
                  <a:srgbClr val="0061A1"/>
                </a:solidFill>
              </a:defRPr>
            </a:pPr>
            <a:r>
              <a:t>CONFERENCE SUMMARY</a:t>
            </a:r>
            <a:br/>
            <a:r>
              <a:rPr b="0">
                <a:solidFill>
                  <a:srgbClr val="000000"/>
                </a:solidFill>
              </a:rPr>
              <a:t>Launched in 1982, this timely conference provides a “home base” for diverse scientists to review the latest concepts and information about retinoid biology and to assess new developments. </a:t>
            </a:r>
          </a:p>
          <a:p>
            <a:pPr>
              <a:spcBef>
                <a:spcPts val="1000"/>
              </a:spcBef>
              <a:defRPr sz="1200" b="1">
                <a:solidFill>
                  <a:srgbClr val="0061A1"/>
                </a:solidFill>
              </a:defRPr>
            </a:pPr>
            <a:r>
              <a:t>CONFERENCE HIGHLIGHTS</a:t>
            </a:r>
            <a:br/>
            <a:r>
              <a:rPr b="0">
                <a:solidFill>
                  <a:srgbClr val="000000"/>
                </a:solidFill>
              </a:rPr>
              <a:t>As a part of FASEB’s Science Research Conference Series, it is designed as a multi-day learning experience in a small-group format to foster engagement between researchers at every level of their career. Featured events include networking opportunities, a “Meet the Expert” session with NIH staff, four “Meet the Expert” dinner sessions with speakers of the day, and four “Dinner with a Mentor” events. </a:t>
            </a:r>
          </a:p>
        </p:txBody>
      </p:sp>
      <p:sp>
        <p:nvSpPr>
          <p:cNvPr id="115" name="Google Shape;80;p14"/>
          <p:cNvSpPr txBox="1"/>
          <p:nvPr/>
        </p:nvSpPr>
        <p:spPr>
          <a:xfrm>
            <a:off x="2308493" y="6281854"/>
            <a:ext cx="6355815" cy="26421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>
            <a:lvl1pPr algn="r">
              <a:lnSpc>
                <a:spcPct val="90000"/>
              </a:lnSpc>
              <a:defRPr sz="1200" b="1">
                <a:solidFill>
                  <a:srgbClr val="000341"/>
                </a:solidFill>
              </a:defRPr>
            </a:lvl1pPr>
          </a:lstStyle>
          <a:p>
            <a:r>
              <a:t>#Retinoids21          src.faseb.org/retinoids</a:t>
            </a:r>
          </a:p>
        </p:txBody>
      </p:sp>
      <p:pic>
        <p:nvPicPr>
          <p:cNvPr id="116" name="Google Shape;81;p14" descr="Google Shape;81;p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0611" y="5979609"/>
            <a:ext cx="2078227" cy="609136"/>
          </a:xfrm>
          <a:prstGeom prst="rect">
            <a:avLst/>
          </a:prstGeom>
          <a:ln w="12700">
            <a:miter lim="400000"/>
          </a:ln>
        </p:spPr>
      </p:pic>
      <p:pic>
        <p:nvPicPr>
          <p:cNvPr id="117" name="Google Shape;82;p14" descr="Google Shape;82;p1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473200"/>
          </a:xfrm>
          <a:prstGeom prst="rect">
            <a:avLst/>
          </a:prstGeom>
          <a:ln w="12700">
            <a:miter lim="400000"/>
          </a:ln>
        </p:spPr>
      </p:pic>
      <p:sp>
        <p:nvSpPr>
          <p:cNvPr id="118" name="Google Shape;83;p14"/>
          <p:cNvSpPr/>
          <p:nvPr/>
        </p:nvSpPr>
        <p:spPr>
          <a:xfrm>
            <a:off x="0" y="6713033"/>
            <a:ext cx="9144000" cy="144967"/>
          </a:xfrm>
          <a:prstGeom prst="rect">
            <a:avLst/>
          </a:prstGeom>
          <a:solidFill>
            <a:srgbClr val="000341"/>
          </a:solidFill>
          <a:ln w="12700">
            <a:miter lim="400000"/>
          </a:ln>
        </p:spPr>
        <p:txBody>
          <a:bodyPr lIns="0" tIns="0" rIns="0" bIns="0" anchor="ctr"/>
          <a:lstStyle/>
          <a:p>
            <a:pPr algn="ctr">
              <a:defRPr sz="180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defRPr>
            </a:pPr>
            <a:endParaRPr/>
          </a:p>
        </p:txBody>
      </p:sp>
      <p:sp>
        <p:nvSpPr>
          <p:cNvPr id="119" name="Google Shape;84;p14"/>
          <p:cNvSpPr txBox="1"/>
          <p:nvPr/>
        </p:nvSpPr>
        <p:spPr>
          <a:xfrm>
            <a:off x="576336" y="4007256"/>
            <a:ext cx="2619227" cy="26421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>
            <a:lvl1pPr>
              <a:defRPr sz="1200" b="1">
                <a:solidFill>
                  <a:srgbClr val="0061A1"/>
                </a:solidFill>
              </a:defRPr>
            </a:lvl1pPr>
          </a:lstStyle>
          <a:p>
            <a:r>
              <a:t>ORGANIZER INFORMATION</a:t>
            </a:r>
          </a:p>
        </p:txBody>
      </p:sp>
      <p:sp>
        <p:nvSpPr>
          <p:cNvPr id="120" name="Google Shape;85;p14"/>
          <p:cNvSpPr txBox="1"/>
          <p:nvPr/>
        </p:nvSpPr>
        <p:spPr>
          <a:xfrm>
            <a:off x="1725840" y="4433344"/>
            <a:ext cx="3112669" cy="9062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lnSpc>
                <a:spcPct val="90000"/>
              </a:lnSpc>
              <a:defRPr sz="1200" b="1"/>
            </a:pPr>
            <a:r>
              <a:t>Maureen Kane</a:t>
            </a:r>
            <a:r>
              <a:rPr b="0"/>
              <a:t>, PhD, Professor, Associate Professor, Pharmaceutical Sciences, and Executive Director, Mass Spectrometry Center, University of Maryland School of Pharmacy, Baltimore, USA</a:t>
            </a:r>
          </a:p>
        </p:txBody>
      </p:sp>
      <p:sp>
        <p:nvSpPr>
          <p:cNvPr id="121" name="Google Shape;86;p14"/>
          <p:cNvSpPr txBox="1"/>
          <p:nvPr/>
        </p:nvSpPr>
        <p:spPr>
          <a:xfrm>
            <a:off x="5859227" y="4458241"/>
            <a:ext cx="2611793" cy="74577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lnSpc>
                <a:spcPct val="90000"/>
              </a:lnSpc>
              <a:defRPr sz="1200" b="1"/>
            </a:pPr>
            <a:r>
              <a:t>Alexander Moise</a:t>
            </a:r>
            <a:r>
              <a:rPr b="0"/>
              <a:t>, PhD, Associate Professor, Medical Sciences Division, Northern Ontario School of Medicine, Sudbury, Canada</a:t>
            </a:r>
          </a:p>
        </p:txBody>
      </p:sp>
      <p:sp>
        <p:nvSpPr>
          <p:cNvPr id="122" name="Google Shape;87;p14"/>
          <p:cNvSpPr txBox="1"/>
          <p:nvPr/>
        </p:nvSpPr>
        <p:spPr>
          <a:xfrm>
            <a:off x="5056340" y="449881"/>
            <a:ext cx="3674875" cy="94322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/>
          <a:p>
            <a:pPr algn="r">
              <a:lnSpc>
                <a:spcPct val="90000"/>
              </a:lnSpc>
              <a:defRPr sz="2000" b="1">
                <a:solidFill>
                  <a:srgbClr val="FFFFFF"/>
                </a:solidFill>
              </a:defRPr>
            </a:pPr>
            <a:r>
              <a:t>The 5th International</a:t>
            </a:r>
            <a:br/>
            <a:r>
              <a:t>Conference on Retinoids</a:t>
            </a:r>
          </a:p>
          <a:p>
            <a:pPr algn="r">
              <a:lnSpc>
                <a:spcPct val="90000"/>
              </a:lnSpc>
              <a:spcBef>
                <a:spcPts val="1000"/>
              </a:spcBef>
              <a:defRPr b="1">
                <a:solidFill>
                  <a:srgbClr val="C1A502"/>
                </a:solidFill>
              </a:defRPr>
            </a:pPr>
            <a:r>
              <a:t>JUNE 6 – 11, 2021</a:t>
            </a:r>
          </a:p>
        </p:txBody>
      </p:sp>
      <p:sp>
        <p:nvSpPr>
          <p:cNvPr id="12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" name="Body Level One…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/>
          <a:lstStyle>
            <a:lvl1pPr indent="-342900"/>
            <a:lvl2pPr marL="971550" indent="-400050"/>
            <a:lvl3pPr marL="1508760" indent="-48006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_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xfrm>
            <a:off x="623887" y="1709739"/>
            <a:ext cx="7886701" cy="2852737"/>
          </a:xfrm>
          <a:prstGeom prst="rect">
            <a:avLst/>
          </a:prstGeom>
        </p:spPr>
        <p:txBody>
          <a:bodyPr anchor="b"/>
          <a:lstStyle>
            <a:lvl1pPr>
              <a:defRPr sz="6000"/>
            </a:lvl1pPr>
          </a:lstStyle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3887" y="4589464"/>
            <a:ext cx="7886701" cy="1500188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2400"/>
            </a:lvl1pPr>
            <a:lvl2pPr marL="228600" indent="457200">
              <a:buClrTx/>
              <a:buSzTx/>
              <a:buFontTx/>
              <a:buNone/>
              <a:defRPr sz="2400"/>
            </a:lvl2pPr>
            <a:lvl3pPr marL="228600" indent="914400">
              <a:buClrTx/>
              <a:buSzTx/>
              <a:buFontTx/>
              <a:buNone/>
              <a:defRPr sz="2400"/>
            </a:lvl3pPr>
            <a:lvl4pPr marL="228600" indent="1371600">
              <a:buClrTx/>
              <a:buSzTx/>
              <a:buFontTx/>
              <a:buNone/>
              <a:defRPr sz="2400"/>
            </a:lvl4pPr>
            <a:lvl5pPr marL="228600" indent="1828800">
              <a:buClrTx/>
              <a:buSzTx/>
              <a:buFontTx/>
              <a:buNone/>
              <a:defRPr sz="2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_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</p:spPr>
        <p:txBody>
          <a:bodyPr/>
          <a:lstStyle>
            <a:lvl1pPr indent="-342900"/>
            <a:lvl2pPr marL="971550" indent="-400050"/>
            <a:lvl3pPr marL="1508760" indent="-480060"/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Google Shape;29;p6"/>
          <p:cNvSpPr txBox="1">
            <a:spLocks noGrp="1"/>
          </p:cNvSpPr>
          <p:nvPr>
            <p:ph type="body" sz="half" idx="21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</p:spPr>
        <p:txBody>
          <a:bodyPr/>
          <a:lstStyle/>
          <a:p>
            <a:pPr indent="-342900"/>
            <a:endParaRPr/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_OBJECTS_WITH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xfrm>
            <a:off x="629841" y="365125"/>
            <a:ext cx="7886701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1" y="1681163"/>
            <a:ext cx="3868341" cy="823913"/>
          </a:xfrm>
          <a:prstGeom prst="rect">
            <a:avLst/>
          </a:prstGeom>
        </p:spPr>
        <p:txBody>
          <a:bodyPr anchor="b"/>
          <a:lstStyle>
            <a:lvl1pPr marL="228600" indent="0">
              <a:buClrTx/>
              <a:buSzTx/>
              <a:buFontTx/>
              <a:buNone/>
              <a:defRPr sz="2400" b="1"/>
            </a:lvl1pPr>
            <a:lvl2pPr marL="228600" indent="457200">
              <a:buClrTx/>
              <a:buSzTx/>
              <a:buFontTx/>
              <a:buNone/>
              <a:defRPr sz="2400" b="1"/>
            </a:lvl2pPr>
            <a:lvl3pPr marL="228600" indent="914400">
              <a:buClrTx/>
              <a:buSzTx/>
              <a:buFontTx/>
              <a:buNone/>
              <a:defRPr sz="2400" b="1"/>
            </a:lvl3pPr>
            <a:lvl4pPr marL="228600" indent="1371600">
              <a:buClrTx/>
              <a:buSzTx/>
              <a:buFontTx/>
              <a:buNone/>
              <a:defRPr sz="2400" b="1"/>
            </a:lvl4pPr>
            <a:lvl5pPr marL="228600" indent="1828800">
              <a:buClrTx/>
              <a:buSzTx/>
              <a:buFontTx/>
              <a:buNone/>
              <a:defRPr sz="2400"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0" name="Google Shape;36;p7"/>
          <p:cNvSpPr txBox="1">
            <a:spLocks noGrp="1"/>
          </p:cNvSpPr>
          <p:nvPr>
            <p:ph type="body" sz="half" idx="21"/>
          </p:nvPr>
        </p:nvSpPr>
        <p:spPr>
          <a:xfrm>
            <a:off x="629841" y="2505075"/>
            <a:ext cx="3868341" cy="3684588"/>
          </a:xfrm>
          <a:prstGeom prst="rect">
            <a:avLst/>
          </a:prstGeom>
        </p:spPr>
        <p:txBody>
          <a:bodyPr/>
          <a:lstStyle/>
          <a:p>
            <a:pPr indent="-342900"/>
            <a:endParaRPr/>
          </a:p>
        </p:txBody>
      </p:sp>
      <p:sp>
        <p:nvSpPr>
          <p:cNvPr id="51" name="Google Shape;37;p7"/>
          <p:cNvSpPr txBox="1">
            <a:spLocks noGrp="1"/>
          </p:cNvSpPr>
          <p:nvPr>
            <p:ph type="body" sz="quarter" idx="22"/>
          </p:nvPr>
        </p:nvSpPr>
        <p:spPr>
          <a:xfrm>
            <a:off x="4629150" y="1681163"/>
            <a:ext cx="3887392" cy="823913"/>
          </a:xfrm>
          <a:prstGeom prst="rect">
            <a:avLst/>
          </a:prstGeom>
        </p:spPr>
        <p:txBody>
          <a:bodyPr anchor="b"/>
          <a:lstStyle/>
          <a:p>
            <a:pPr marL="228600" indent="0">
              <a:buClrTx/>
              <a:buSzTx/>
              <a:buFontTx/>
              <a:buNone/>
              <a:defRPr sz="2400" b="1"/>
            </a:pPr>
            <a:endParaRPr/>
          </a:p>
        </p:txBody>
      </p:sp>
      <p:sp>
        <p:nvSpPr>
          <p:cNvPr id="52" name="Google Shape;38;p7"/>
          <p:cNvSpPr txBox="1">
            <a:spLocks noGrp="1"/>
          </p:cNvSpPr>
          <p:nvPr>
            <p:ph type="body" sz="half" idx="23"/>
          </p:nvPr>
        </p:nvSpPr>
        <p:spPr>
          <a:xfrm>
            <a:off x="4629150" y="2505075"/>
            <a:ext cx="3887392" cy="3684588"/>
          </a:xfrm>
          <a:prstGeom prst="rect">
            <a:avLst/>
          </a:prstGeom>
        </p:spPr>
        <p:txBody>
          <a:bodyPr/>
          <a:lstStyle/>
          <a:p>
            <a:pPr indent="-342900"/>
            <a:endParaRPr/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_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xfrm>
            <a:off x="628650" y="365125"/>
            <a:ext cx="7886700" cy="1325564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OBJECT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Title Text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76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/>
          <a:lstStyle>
            <a:lvl1pPr indent="-431800">
              <a:buSzPts val="3200"/>
              <a:defRPr sz="3200"/>
            </a:lvl1pPr>
            <a:lvl2pPr marL="972457" indent="-464457">
              <a:buSzPts val="3200"/>
              <a:defRPr sz="3200"/>
            </a:lvl2pPr>
            <a:lvl3pPr marL="1498600" indent="-508000">
              <a:buSzPts val="3200"/>
              <a:defRPr sz="3200"/>
            </a:lvl3pPr>
            <a:lvl4pPr marL="2042160" indent="-568960">
              <a:buSzPts val="3200"/>
              <a:defRPr sz="3200"/>
            </a:lvl4pPr>
            <a:lvl5pPr marL="2499360" indent="-568960">
              <a:buSzPts val="3200"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7" name="Google Shape;54;p10"/>
          <p:cNvSpPr txBox="1">
            <a:spLocks noGrp="1"/>
          </p:cNvSpPr>
          <p:nvPr>
            <p:ph type="body" sz="quarter" idx="21"/>
          </p:nvPr>
        </p:nvSpPr>
        <p:spPr>
          <a:xfrm>
            <a:off x="629840" y="2057400"/>
            <a:ext cx="2949180" cy="3811588"/>
          </a:xfrm>
          <a:prstGeom prst="rect">
            <a:avLst/>
          </a:prstGeom>
        </p:spPr>
        <p:txBody>
          <a:bodyPr/>
          <a:lstStyle/>
          <a:p>
            <a:pPr marL="228600" indent="0">
              <a:buClrTx/>
              <a:buSzTx/>
              <a:buFontTx/>
              <a:buNone/>
              <a:defRPr sz="1600"/>
            </a:pPr>
            <a:endParaRPr/>
          </a:p>
        </p:txBody>
      </p:sp>
      <p:sp>
        <p:nvSpPr>
          <p:cNvPr id="7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_WITH_CAPTION_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Title Text"/>
          <p:cNvSpPr txBox="1"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t>Title Text</a:t>
            </a:r>
          </a:p>
        </p:txBody>
      </p:sp>
      <p:sp>
        <p:nvSpPr>
          <p:cNvPr id="86" name="Google Shape;60;p11"/>
          <p:cNvSpPr>
            <a:spLocks noGrp="1"/>
          </p:cNvSpPr>
          <p:nvPr>
            <p:ph type="pic" sz="half" idx="21"/>
          </p:nvPr>
        </p:nvSpPr>
        <p:spPr>
          <a:xfrm>
            <a:off x="3887391" y="987425"/>
            <a:ext cx="4629151" cy="4873626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8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29841" y="2057400"/>
            <a:ext cx="2949178" cy="3811588"/>
          </a:xfrm>
          <a:prstGeom prst="rect">
            <a:avLst/>
          </a:prstGeom>
        </p:spPr>
        <p:txBody>
          <a:bodyPr/>
          <a:lstStyle>
            <a:lvl1pPr marL="228600" indent="0">
              <a:buClrTx/>
              <a:buSzTx/>
              <a:buFontTx/>
              <a:buNone/>
              <a:defRPr sz="1600"/>
            </a:lvl1pPr>
            <a:lvl2pPr marL="228600" indent="457200">
              <a:buClrTx/>
              <a:buSzTx/>
              <a:buFontTx/>
              <a:buNone/>
              <a:defRPr sz="1600"/>
            </a:lvl2pPr>
            <a:lvl3pPr marL="228600" indent="914400">
              <a:buClrTx/>
              <a:buSzTx/>
              <a:buFontTx/>
              <a:buNone/>
              <a:defRPr sz="1600"/>
            </a:lvl3pPr>
            <a:lvl4pPr marL="228600" indent="1371600">
              <a:buClrTx/>
              <a:buSzTx/>
              <a:buFontTx/>
              <a:buNone/>
              <a:defRPr sz="1600"/>
            </a:lvl4pPr>
            <a:lvl5pPr marL="228600" indent="1828800">
              <a:buClrTx/>
              <a:buSzTx/>
              <a:buFontTx/>
              <a:buNone/>
              <a:defRPr sz="16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256766" y="6414781"/>
            <a:ext cx="258585" cy="248266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2;p3" descr="Google Shape;12;p3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46719" y="375949"/>
            <a:ext cx="2678947" cy="1218858"/>
          </a:xfrm>
          <a:prstGeom prst="rect">
            <a:avLst/>
          </a:prstGeom>
          <a:ln w="12700">
            <a:miter lim="400000"/>
          </a:ln>
        </p:spPr>
      </p:pic>
      <p:pic>
        <p:nvPicPr>
          <p:cNvPr id="3" name="Google Shape;13;p3" descr="Google Shape;13;p3"/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-217351" y="-163012"/>
            <a:ext cx="9578703" cy="7184026"/>
          </a:xfrm>
          <a:prstGeom prst="rect">
            <a:avLst/>
          </a:prstGeom>
          <a:ln w="12700">
            <a:miter lim="400000"/>
          </a:ln>
        </p:spPr>
      </p:pic>
      <p:sp>
        <p:nvSpPr>
          <p:cNvPr id="4" name="Title Text"/>
          <p:cNvSpPr txBox="1">
            <a:spLocks noGrp="1"/>
          </p:cNvSpPr>
          <p:nvPr>
            <p:ph type="title"/>
          </p:nvPr>
        </p:nvSpPr>
        <p:spPr>
          <a:xfrm>
            <a:off x="457200" y="92074"/>
            <a:ext cx="8229600" cy="150812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5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52578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699" tIns="45699" rIns="45699" bIns="45699" anchor="ctr">
            <a:spAutoFit/>
          </a:bodyPr>
          <a:lstStyle>
            <a:lvl1pPr algn="r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ransition spd="med"/>
  <p:txStyles>
    <p:titleStyle>
      <a:lvl1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0" marR="0" indent="0" algn="l" defTabSz="914400" rtl="0" latinLnBrk="0">
        <a:lnSpc>
          <a:spcPct val="9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titleStyle>
    <p:bodyStyle>
      <a:lvl1pPr marL="457200" marR="0" indent="-406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1pPr>
      <a:lvl2pPr marL="977900" marR="0" indent="-4445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2pPr>
      <a:lvl3pPr marL="1513839" marR="0" indent="-497839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3pPr>
      <a:lvl4pPr marL="20193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4pPr>
      <a:lvl5pPr marL="24765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5pPr>
      <a:lvl6pPr marL="29337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6pPr>
      <a:lvl7pPr marL="33909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7pPr>
      <a:lvl8pPr marL="38481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8pPr>
      <a:lvl9pPr marL="4305300" marR="0" indent="-533400" algn="l" defTabSz="914400" rtl="0" latinLnBrk="0">
        <a:lnSpc>
          <a:spcPct val="90000"/>
        </a:lnSpc>
        <a:spcBef>
          <a:spcPts val="1000"/>
        </a:spcBef>
        <a:spcAft>
          <a:spcPts val="0"/>
        </a:spcAft>
        <a:buClr>
          <a:srgbClr val="000000"/>
        </a:buClr>
        <a:buSzPts val="2800"/>
        <a:buFont typeface="Arial"/>
        <a:buChar char="•"/>
        <a:tabLst/>
        <a:defRPr sz="2800" b="0" i="0" u="none" strike="noStrike" cap="none" spc="0" baseline="0">
          <a:solidFill>
            <a:srgbClr val="000000"/>
          </a:solidFill>
          <a:uFillTx/>
          <a:latin typeface="Calibri"/>
          <a:ea typeface="Calibri"/>
          <a:cs typeface="Calibri"/>
          <a:sym typeface="Calibri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1pPr>
      <a:lvl2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2pPr>
      <a:lvl3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3pPr>
      <a:lvl4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4pPr>
      <a:lvl5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5pPr>
      <a:lvl6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6pPr>
      <a:lvl7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7pPr>
      <a:lvl8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8pPr>
      <a:lvl9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Calibri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92;p1"/>
          <p:cNvSpPr txBox="1"/>
          <p:nvPr/>
        </p:nvSpPr>
        <p:spPr>
          <a:xfrm>
            <a:off x="576287" y="3404780"/>
            <a:ext cx="7991449" cy="6248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defRPr sz="18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t>August 27–September 1, 2023</a:t>
            </a:r>
            <a:br/>
            <a:r>
              <a:t>Alisa Hotel North Ridge in North Ridge, Accra | Accra, Ghana</a:t>
            </a:r>
          </a:p>
        </p:txBody>
      </p:sp>
      <p:sp>
        <p:nvSpPr>
          <p:cNvPr id="133" name="Google Shape;93;p1"/>
          <p:cNvSpPr txBox="1"/>
          <p:nvPr/>
        </p:nvSpPr>
        <p:spPr>
          <a:xfrm>
            <a:off x="576274" y="2382399"/>
            <a:ext cx="6339352" cy="107184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lnSpc>
                <a:spcPct val="90000"/>
              </a:lnSpc>
              <a:defRPr sz="28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t>The Imaging Cellular and </a:t>
            </a:r>
          </a:p>
          <a:p>
            <a:pPr>
              <a:lnSpc>
                <a:spcPct val="90000"/>
              </a:lnSpc>
              <a:defRPr sz="28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t>Chromosome Dynamics Conference</a:t>
            </a:r>
          </a:p>
        </p:txBody>
      </p:sp>
      <p:sp>
        <p:nvSpPr>
          <p:cNvPr id="134" name="Google Shape;94;p1"/>
          <p:cNvSpPr txBox="1"/>
          <p:nvPr/>
        </p:nvSpPr>
        <p:spPr>
          <a:xfrm>
            <a:off x="576337" y="4171832"/>
            <a:ext cx="8521850" cy="14188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/>
          <a:p>
            <a:pPr>
              <a:lnSpc>
                <a:spcPct val="90000"/>
              </a:lnSpc>
              <a:defRPr sz="20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rPr dirty="0"/>
              <a:t>Organized By </a:t>
            </a:r>
          </a:p>
          <a:p>
            <a:pPr>
              <a:lnSpc>
                <a:spcPct val="90000"/>
              </a:lnSpc>
              <a:spcBef>
                <a:spcPts val="1000"/>
              </a:spcBef>
              <a:defRPr sz="16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rPr lang="en-US" b="1" dirty="0"/>
              <a:t>Kwasi </a:t>
            </a:r>
            <a:r>
              <a:rPr lang="en-US" b="1" dirty="0" err="1"/>
              <a:t>Agbleke</a:t>
            </a:r>
            <a:r>
              <a:rPr lang="en-US" b="1" dirty="0"/>
              <a:t>, PhD</a:t>
            </a:r>
            <a:r>
              <a:rPr dirty="0"/>
              <a:t>, </a:t>
            </a:r>
            <a:r>
              <a:rPr lang="en-US" dirty="0" err="1"/>
              <a:t>Sena</a:t>
            </a:r>
            <a:r>
              <a:rPr lang="en-US" dirty="0"/>
              <a:t> Institute of Technology Foundation</a:t>
            </a:r>
            <a:endParaRPr dirty="0"/>
          </a:p>
          <a:p>
            <a:pPr>
              <a:lnSpc>
                <a:spcPct val="90000"/>
              </a:lnSpc>
              <a:spcBef>
                <a:spcPts val="1000"/>
              </a:spcBef>
              <a:defRPr sz="16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rPr lang="en-US" b="1" dirty="0"/>
              <a:t>Haitham Shaban, PhD, Lausanne University Hospital, Switzerland  </a:t>
            </a:r>
          </a:p>
          <a:p>
            <a:pPr>
              <a:lnSpc>
                <a:spcPct val="90000"/>
              </a:lnSpc>
              <a:spcBef>
                <a:spcPts val="1000"/>
              </a:spcBef>
              <a:defRPr sz="16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pPr>
            <a:r>
              <a:rPr lang="en-US" b="1" dirty="0"/>
              <a:t>Tom Broker, PhD</a:t>
            </a:r>
            <a:r>
              <a:rPr dirty="0"/>
              <a:t>, </a:t>
            </a:r>
            <a:r>
              <a:rPr lang="en-US" dirty="0"/>
              <a:t>University of Alabama at Birmingham</a:t>
            </a:r>
            <a:endParaRPr dirty="0"/>
          </a:p>
        </p:txBody>
      </p:sp>
      <p:sp>
        <p:nvSpPr>
          <p:cNvPr id="135" name="Google Shape;95;p1"/>
          <p:cNvSpPr txBox="1"/>
          <p:nvPr/>
        </p:nvSpPr>
        <p:spPr>
          <a:xfrm>
            <a:off x="576336" y="6270200"/>
            <a:ext cx="2887851" cy="3200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>
            <a:lvl1pPr>
              <a:lnSpc>
                <a:spcPct val="90000"/>
              </a:lnSpc>
              <a:defRPr sz="15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lvl1pPr>
          </a:lstStyle>
          <a:p>
            <a:r>
              <a:t>#ICCSRC</a:t>
            </a:r>
          </a:p>
        </p:txBody>
      </p:sp>
      <p:sp>
        <p:nvSpPr>
          <p:cNvPr id="136" name="Google Shape;96;p1"/>
          <p:cNvSpPr txBox="1"/>
          <p:nvPr/>
        </p:nvSpPr>
        <p:spPr>
          <a:xfrm>
            <a:off x="5767933" y="6270200"/>
            <a:ext cx="2887851" cy="31389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699" tIns="45699" rIns="45699" bIns="45699">
            <a:spAutoFit/>
          </a:bodyPr>
          <a:lstStyle>
            <a:lvl1pPr algn="r">
              <a:lnSpc>
                <a:spcPct val="90000"/>
              </a:lnSpc>
              <a:defRPr sz="1600">
                <a:solidFill>
                  <a:srgbClr val="FFFFFF"/>
                </a:solidFill>
                <a:latin typeface="Geometr415 Md BT Medium"/>
                <a:ea typeface="Geometr415 Md BT Medium"/>
                <a:cs typeface="Geometr415 Md BT Medium"/>
                <a:sym typeface="Geometr415 Md BT Medium"/>
              </a:defRPr>
            </a:lvl1pPr>
          </a:lstStyle>
          <a:p>
            <a:r>
              <a:rPr dirty="0"/>
              <a:t>faseb.org/</a:t>
            </a:r>
            <a:r>
              <a:rPr lang="en-US" dirty="0"/>
              <a:t>imagingcellular23</a:t>
            </a:r>
            <a:endParaRPr dirty="0"/>
          </a:p>
        </p:txBody>
      </p:sp>
      <p:pic>
        <p:nvPicPr>
          <p:cNvPr id="137" name="Google Shape;97;p1" descr="Google Shape;97;p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6719" y="375949"/>
            <a:ext cx="2678948" cy="1218858"/>
          </a:xfrm>
          <a:prstGeom prst="rect">
            <a:avLst/>
          </a:prstGeom>
          <a:ln w="12700">
            <a:miter lim="400000"/>
          </a:ln>
        </p:spPr>
      </p:pic>
    </p:spTree>
  </p:cSld>
  <p:clrMapOvr>
    <a:masterClrMapping/>
  </p:clrMapOvr>
  <p:transition spd="med"/>
</p:sld>
</file>

<file path=ppt/theme/theme1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 Them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000FF"/>
      </a:hlink>
      <a:folHlink>
        <a:srgbClr val="FF00FF"/>
      </a:folHlink>
    </a:clrScheme>
    <a:fontScheme name="Office Them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rgbClr val="FFFFFF"/>
        </a:solidFill>
        <a:ln w="25400" cap="flat">
          <a:solidFill>
            <a:schemeClr val="accent1"/>
          </a:solidFill>
          <a:prstDash val="solid"/>
          <a:round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0" tIns="0" rIns="0" bIns="0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4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j-lt"/>
            <a:ea typeface="+mj-ea"/>
            <a:cs typeface="+mj-cs"/>
            <a:sym typeface="Arial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341548692D37149AB2D54A8A18CAADD" ma:contentTypeVersion="16" ma:contentTypeDescription="Create a new document." ma:contentTypeScope="" ma:versionID="66923d09c0f5d803ce1af9b1bc1fcf69">
  <xsd:schema xmlns:xsd="http://www.w3.org/2001/XMLSchema" xmlns:xs="http://www.w3.org/2001/XMLSchema" xmlns:p="http://schemas.microsoft.com/office/2006/metadata/properties" xmlns:ns2="aae5d8f4-8940-426e-8eb0-5ae068ad4266" xmlns:ns3="19481585-9af8-4d00-b2bf-e09dcefbd695" targetNamespace="http://schemas.microsoft.com/office/2006/metadata/properties" ma:root="true" ma:fieldsID="9b9dc918a9cd2230ca15708fef0a63f7" ns2:_="" ns3:_="">
    <xsd:import namespace="aae5d8f4-8940-426e-8eb0-5ae068ad4266"/>
    <xsd:import namespace="19481585-9af8-4d00-b2bf-e09dcefbd69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KeyPoints" minOccurs="0"/>
                <xsd:element ref="ns2:MediaServiceKeyPoints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LengthInSeconds" minOccurs="0"/>
                <xsd:element ref="ns2:lcf76f155ced4ddcb4097134ff3c332f" minOccurs="0"/>
                <xsd:element ref="ns3:TaxCatchAl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e5d8f4-8940-426e-8eb0-5ae068ad4266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KeyPoints" ma:index="1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7" nillable="true" ma:displayName="Location" ma:internalName="MediaServiceLocation" ma:readOnly="true">
      <xsd:simpleType>
        <xsd:restriction base="dms:Text"/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Image Tags" ma:readOnly="false" ma:fieldId="{5cf76f15-5ced-4ddc-b409-7134ff3c332f}" ma:taxonomyMulti="true" ma:sspId="e1d3d7a5-63eb-4721-90e8-d8feae55945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9481585-9af8-4d00-b2bf-e09dcefbd69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a9500302-657d-4e07-8d90-29dc954f1aee}" ma:internalName="TaxCatchAll" ma:showField="CatchAllData" ma:web="19481585-9af8-4d00-b2bf-e09dcefbd69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C0382DD-4180-4EC7-A80E-9783B27C8F0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473BD5C7-671C-4262-A042-0F1BFE745E3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ae5d8f4-8940-426e-8eb0-5ae068ad4266"/>
    <ds:schemaRef ds:uri="19481585-9af8-4d00-b2bf-e09dcefbd69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66</Words>
  <Application>Microsoft Office PowerPoint</Application>
  <PresentationFormat>On-screen Show (4:3)</PresentationFormat>
  <Paragraphs>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Geometr415 Md BT Medium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Brandon Corbett</cp:lastModifiedBy>
  <cp:revision>1</cp:revision>
  <dcterms:modified xsi:type="dcterms:W3CDTF">2023-02-28T21:30:24Z</dcterms:modified>
</cp:coreProperties>
</file>