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3"/>
  </p:sldMasterIdLst>
  <p:handoutMasterIdLst>
    <p:handoutMasterId r:id="rId5"/>
  </p:handoutMasterIdLst>
  <p:sldIdLst>
    <p:sldId id="259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FA60E"/>
    <a:srgbClr val="C1A700"/>
    <a:srgbClr val="000341"/>
    <a:srgbClr val="C1A502"/>
    <a:srgbClr val="0061A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01C83F7-C751-F901-1B79-06EFF476309A}" v="10" dt="2022-10-28T16:42:32.459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768"/>
    <p:restoredTop sz="96327"/>
  </p:normalViewPr>
  <p:slideViewPr>
    <p:cSldViewPr snapToGrid="0" snapToObjects="1">
      <p:cViewPr varScale="1">
        <p:scale>
          <a:sx n="111" d="100"/>
          <a:sy n="111" d="100"/>
        </p:scale>
        <p:origin x="218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84" d="100"/>
          <a:sy n="84" d="100"/>
        </p:scale>
        <p:origin x="2976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Master" Target="slideMasters/slideMaster1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11" Type="http://schemas.microsoft.com/office/2015/10/relationships/revisionInfo" Target="revisionInfo.xml"/><Relationship Id="rId5" Type="http://schemas.openxmlformats.org/officeDocument/2006/relationships/handoutMaster" Target="handoutMasters/handoutMaster1.xml"/><Relationship Id="rId10" Type="http://schemas.microsoft.com/office/2016/11/relationships/changesInfo" Target="changesInfos/changesInfo1.xml"/><Relationship Id="rId4" Type="http://schemas.openxmlformats.org/officeDocument/2006/relationships/slide" Target="slides/slide1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onya Richardson" userId="d1e011cd-acca-4f6c-a537-2616661b3b46" providerId="ADAL" clId="{9B6400F4-5B4F-41F6-8BB1-76D8F8EAA49D}"/>
    <pc:docChg chg="modSld">
      <pc:chgData name="Tonya Richardson" userId="d1e011cd-acca-4f6c-a537-2616661b3b46" providerId="ADAL" clId="{9B6400F4-5B4F-41F6-8BB1-76D8F8EAA49D}" dt="2022-10-19T16:22:08.704" v="0"/>
      <pc:docMkLst>
        <pc:docMk/>
      </pc:docMkLst>
      <pc:sldChg chg="modSp mod">
        <pc:chgData name="Tonya Richardson" userId="d1e011cd-acca-4f6c-a537-2616661b3b46" providerId="ADAL" clId="{9B6400F4-5B4F-41F6-8BB1-76D8F8EAA49D}" dt="2022-10-19T16:22:08.704" v="0"/>
        <pc:sldMkLst>
          <pc:docMk/>
          <pc:sldMk cId="4104294037" sldId="259"/>
        </pc:sldMkLst>
        <pc:spChg chg="mod">
          <ac:chgData name="Tonya Richardson" userId="d1e011cd-acca-4f6c-a537-2616661b3b46" providerId="ADAL" clId="{9B6400F4-5B4F-41F6-8BB1-76D8F8EAA49D}" dt="2022-10-19T16:22:08.704" v="0"/>
          <ac:spMkLst>
            <pc:docMk/>
            <pc:sldMk cId="4104294037" sldId="259"/>
            <ac:spMk id="26" creationId="{3E6DE4B3-807B-5648-90CC-3D9579DF3A3E}"/>
          </ac:spMkLst>
        </pc:spChg>
      </pc:sldChg>
    </pc:docChg>
  </pc:docChgLst>
  <pc:docChgLst>
    <pc:chgData name="Tonya Richardson" userId="d1e011cd-acca-4f6c-a537-2616661b3b46" providerId="ADAL" clId="{B7AABA47-D66E-4FA2-B02F-E01B8B5CAA63}"/>
    <pc:docChg chg="undo custSel modSld">
      <pc:chgData name="Tonya Richardson" userId="d1e011cd-acca-4f6c-a537-2616661b3b46" providerId="ADAL" clId="{B7AABA47-D66E-4FA2-B02F-E01B8B5CAA63}" dt="2022-09-30T17:09:03.187" v="396" actId="20577"/>
      <pc:docMkLst>
        <pc:docMk/>
      </pc:docMkLst>
      <pc:sldChg chg="modSp mod">
        <pc:chgData name="Tonya Richardson" userId="d1e011cd-acca-4f6c-a537-2616661b3b46" providerId="ADAL" clId="{B7AABA47-D66E-4FA2-B02F-E01B8B5CAA63}" dt="2022-09-30T17:09:03.187" v="396" actId="20577"/>
        <pc:sldMkLst>
          <pc:docMk/>
          <pc:sldMk cId="4104294037" sldId="259"/>
        </pc:sldMkLst>
        <pc:spChg chg="mod">
          <ac:chgData name="Tonya Richardson" userId="d1e011cd-acca-4f6c-a537-2616661b3b46" providerId="ADAL" clId="{B7AABA47-D66E-4FA2-B02F-E01B8B5CAA63}" dt="2022-09-30T17:09:03.187" v="396" actId="20577"/>
          <ac:spMkLst>
            <pc:docMk/>
            <pc:sldMk cId="4104294037" sldId="259"/>
            <ac:spMk id="16" creationId="{BE15BC30-F09B-431B-ACAA-7EF188911507}"/>
          </ac:spMkLst>
        </pc:spChg>
        <pc:spChg chg="mod">
          <ac:chgData name="Tonya Richardson" userId="d1e011cd-acca-4f6c-a537-2616661b3b46" providerId="ADAL" clId="{B7AABA47-D66E-4FA2-B02F-E01B8B5CAA63}" dt="2022-09-30T17:08:29.486" v="392" actId="20577"/>
          <ac:spMkLst>
            <pc:docMk/>
            <pc:sldMk cId="4104294037" sldId="259"/>
            <ac:spMk id="21" creationId="{903C3ED6-DEE9-C747-A529-1CD6554827B7}"/>
          </ac:spMkLst>
        </pc:spChg>
      </pc:sldChg>
    </pc:docChg>
  </pc:docChgLst>
  <pc:docChgLst>
    <pc:chgData name="cynthia.wilcox" userId="S::cynthia.wilcox_gmail.com#ext#@faseborg.onmicrosoft.com::1372e399-42ca-471d-bf70-031679c3505b" providerId="AD" clId="Web-{B01C83F7-C751-F901-1B79-06EFF476309A}"/>
    <pc:docChg chg="modSld">
      <pc:chgData name="cynthia.wilcox" userId="S::cynthia.wilcox_gmail.com#ext#@faseborg.onmicrosoft.com::1372e399-42ca-471d-bf70-031679c3505b" providerId="AD" clId="Web-{B01C83F7-C751-F901-1B79-06EFF476309A}" dt="2022-10-28T16:42:30.678" v="8" actId="20577"/>
      <pc:docMkLst>
        <pc:docMk/>
      </pc:docMkLst>
      <pc:sldChg chg="modSp">
        <pc:chgData name="cynthia.wilcox" userId="S::cynthia.wilcox_gmail.com#ext#@faseborg.onmicrosoft.com::1372e399-42ca-471d-bf70-031679c3505b" providerId="AD" clId="Web-{B01C83F7-C751-F901-1B79-06EFF476309A}" dt="2022-10-28T16:42:30.678" v="8" actId="20577"/>
        <pc:sldMkLst>
          <pc:docMk/>
          <pc:sldMk cId="4104294037" sldId="259"/>
        </pc:sldMkLst>
        <pc:spChg chg="mod">
          <ac:chgData name="cynthia.wilcox" userId="S::cynthia.wilcox_gmail.com#ext#@faseborg.onmicrosoft.com::1372e399-42ca-471d-bf70-031679c3505b" providerId="AD" clId="Web-{B01C83F7-C751-F901-1B79-06EFF476309A}" dt="2022-10-28T16:42:30.678" v="8" actId="20577"/>
          <ac:spMkLst>
            <pc:docMk/>
            <pc:sldMk cId="4104294037" sldId="259"/>
            <ac:spMk id="16" creationId="{BE15BC30-F09B-431B-ACAA-7EF188911507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D7BCC07A-B63C-4080-A0B8-8591EDEAA481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4B1F599-F560-40D7-BBA4-CD3B8BA1F231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393F071-E994-452E-88A5-DE0ED2708C3A}" type="datetimeFigureOut">
              <a:rPr lang="en-US" smtClean="0"/>
              <a:t>10/28/2022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C9D5830-9BF9-4547-BDED-1CD2CFA8792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8775B17-31DE-4F2F-AE63-6B67326671B1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3FD29C1-D3B6-44EF-B933-A5981AEC83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862186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63D1AC99-D125-F539-7A33-CD56BEE8273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12" name="Picture 11" descr="A picture containing logo&#10;&#10;Description automatically generated">
            <a:extLst>
              <a:ext uri="{FF2B5EF4-FFF2-40B4-BE49-F238E27FC236}">
                <a16:creationId xmlns:a16="http://schemas.microsoft.com/office/drawing/2014/main" id="{03997B7C-AD77-C6F7-702F-0A5CB9207385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46719" y="375950"/>
            <a:ext cx="2678947" cy="12188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49121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78B00CFB-2D4F-5346-8766-36AD2441CC12}" type="datetimeFigureOut">
              <a:rPr lang="en-US" smtClean="0"/>
              <a:t>10/28/2022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23884EF3-52EC-7A4C-8B53-E1AC160C49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18610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78B00CFB-2D4F-5346-8766-36AD2441CC12}" type="datetimeFigureOut">
              <a:rPr lang="en-US" smtClean="0"/>
              <a:t>10/28/2022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23884EF3-52EC-7A4C-8B53-E1AC160C49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8922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FE919D47-B1C0-E94C-9F92-F8DECC530E9B}"/>
              </a:ext>
            </a:extLst>
          </p:cNvPr>
          <p:cNvSpPr/>
          <p:nvPr userDrawn="1"/>
        </p:nvSpPr>
        <p:spPr>
          <a:xfrm>
            <a:off x="0" y="3895376"/>
            <a:ext cx="9144000" cy="173471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ubtitle 2">
            <a:extLst>
              <a:ext uri="{FF2B5EF4-FFF2-40B4-BE49-F238E27FC236}">
                <a16:creationId xmlns:a16="http://schemas.microsoft.com/office/drawing/2014/main" id="{073C722D-AB7E-C046-9A84-923954EEF6B8}"/>
              </a:ext>
            </a:extLst>
          </p:cNvPr>
          <p:cNvSpPr txBox="1">
            <a:spLocks/>
          </p:cNvSpPr>
          <p:nvPr userDrawn="1"/>
        </p:nvSpPr>
        <p:spPr>
          <a:xfrm>
            <a:off x="530612" y="1802974"/>
            <a:ext cx="8082776" cy="196811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None/>
            </a:pPr>
            <a:r>
              <a:rPr lang="en-US" sz="1200" b="1" dirty="0">
                <a:solidFill>
                  <a:srgbClr val="0061A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CONFERENCE SUMMARY</a:t>
            </a:r>
            <a:b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Launched in 1982, this timely conference provides a “home base” for diverse scientists to review the latest concepts and information about retinoid biology and to assess new developments. 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US" sz="1200" b="1" dirty="0">
                <a:solidFill>
                  <a:srgbClr val="0061A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CONFERENCE HIGHLIGHTS</a:t>
            </a:r>
            <a:b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As a part of FASEB’s Science Research Conference Series, it is designed as a multi-day learning experience in a small-group format to foster engagement between researchers at every level of their career. Featured events include networking opportunities, a “Meet the Expert” session with NIH staff, four “Meet the Expert” dinner sessions with speakers of the day, and four “Dinner with a Mentor” events. </a:t>
            </a:r>
          </a:p>
        </p:txBody>
      </p:sp>
      <p:sp>
        <p:nvSpPr>
          <p:cNvPr id="9" name="Subtitle 2">
            <a:extLst>
              <a:ext uri="{FF2B5EF4-FFF2-40B4-BE49-F238E27FC236}">
                <a16:creationId xmlns:a16="http://schemas.microsoft.com/office/drawing/2014/main" id="{87E20121-95AF-E748-90C7-406B2BD6B2F8}"/>
              </a:ext>
            </a:extLst>
          </p:cNvPr>
          <p:cNvSpPr txBox="1">
            <a:spLocks/>
          </p:cNvSpPr>
          <p:nvPr userDrawn="1"/>
        </p:nvSpPr>
        <p:spPr>
          <a:xfrm>
            <a:off x="2262769" y="6281854"/>
            <a:ext cx="6447263" cy="30689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b="1" dirty="0">
                <a:solidFill>
                  <a:srgbClr val="00034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#Retinoids21          </a:t>
            </a:r>
            <a:r>
              <a:rPr lang="en-US" sz="1200" b="1" dirty="0" err="1">
                <a:solidFill>
                  <a:srgbClr val="00034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src.faseb.org</a:t>
            </a:r>
            <a:r>
              <a:rPr lang="en-US" sz="1200" b="1" dirty="0">
                <a:solidFill>
                  <a:srgbClr val="00034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/retinoids</a:t>
            </a:r>
            <a:endParaRPr lang="en-US" sz="1200" dirty="0">
              <a:solidFill>
                <a:srgbClr val="00034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" name="Picture 9" descr="Logo&#10;&#10;Description automatically generated">
            <a:extLst>
              <a:ext uri="{FF2B5EF4-FFF2-40B4-BE49-F238E27FC236}">
                <a16:creationId xmlns:a16="http://schemas.microsoft.com/office/drawing/2014/main" id="{62080DDA-80EB-834A-8CD9-D1575A4E4C3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30612" y="5979610"/>
            <a:ext cx="2078225" cy="609135"/>
          </a:xfrm>
          <a:prstGeom prst="rect">
            <a:avLst/>
          </a:prstGeom>
        </p:spPr>
      </p:pic>
      <p:pic>
        <p:nvPicPr>
          <p:cNvPr id="11" name="Picture 10" descr="A picture containing fish&#10;&#10;Description automatically generated">
            <a:extLst>
              <a:ext uri="{FF2B5EF4-FFF2-40B4-BE49-F238E27FC236}">
                <a16:creationId xmlns:a16="http://schemas.microsoft.com/office/drawing/2014/main" id="{1431DC0D-53DB-EC47-81FA-1FF4C73C17E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0"/>
            <a:ext cx="9144000" cy="1473200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92470B14-2D44-514D-BFC9-84C9CD749560}"/>
              </a:ext>
            </a:extLst>
          </p:cNvPr>
          <p:cNvSpPr/>
          <p:nvPr userDrawn="1"/>
        </p:nvSpPr>
        <p:spPr>
          <a:xfrm>
            <a:off x="0" y="6713034"/>
            <a:ext cx="9144000" cy="144966"/>
          </a:xfrm>
          <a:prstGeom prst="rect">
            <a:avLst/>
          </a:prstGeom>
          <a:solidFill>
            <a:srgbClr val="00034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ubtitle 2">
            <a:extLst>
              <a:ext uri="{FF2B5EF4-FFF2-40B4-BE49-F238E27FC236}">
                <a16:creationId xmlns:a16="http://schemas.microsoft.com/office/drawing/2014/main" id="{D75272F1-F62C-724F-9A7B-CD008F876EE2}"/>
              </a:ext>
            </a:extLst>
          </p:cNvPr>
          <p:cNvSpPr txBox="1">
            <a:spLocks/>
          </p:cNvSpPr>
          <p:nvPr userDrawn="1"/>
        </p:nvSpPr>
        <p:spPr>
          <a:xfrm>
            <a:off x="530612" y="4007257"/>
            <a:ext cx="2710676" cy="32319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00000"/>
              </a:lnSpc>
            </a:pPr>
            <a:r>
              <a:rPr lang="en-US" sz="1200" b="1" dirty="0">
                <a:solidFill>
                  <a:srgbClr val="0061A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ORGANIZER INFORMATION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Subtitle 2">
            <a:extLst>
              <a:ext uri="{FF2B5EF4-FFF2-40B4-BE49-F238E27FC236}">
                <a16:creationId xmlns:a16="http://schemas.microsoft.com/office/drawing/2014/main" id="{DD8BAD37-5CE4-854E-B481-0F7718826CAF}"/>
              </a:ext>
            </a:extLst>
          </p:cNvPr>
          <p:cNvSpPr txBox="1">
            <a:spLocks/>
          </p:cNvSpPr>
          <p:nvPr userDrawn="1"/>
        </p:nvSpPr>
        <p:spPr>
          <a:xfrm>
            <a:off x="1680116" y="4433345"/>
            <a:ext cx="3204118" cy="147320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Maureen Kane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, PhD, Professor, Associate Professor, Pharmaceutical Sciences, and Executive Director, Mass Spectrometry Center, University of Maryland School of Pharmacy, Baltimore, USA</a:t>
            </a:r>
          </a:p>
        </p:txBody>
      </p:sp>
      <p:sp>
        <p:nvSpPr>
          <p:cNvPr id="15" name="Subtitle 2">
            <a:extLst>
              <a:ext uri="{FF2B5EF4-FFF2-40B4-BE49-F238E27FC236}">
                <a16:creationId xmlns:a16="http://schemas.microsoft.com/office/drawing/2014/main" id="{5CFC82C9-ECB7-E244-AA2B-2D2B20729190}"/>
              </a:ext>
            </a:extLst>
          </p:cNvPr>
          <p:cNvSpPr txBox="1">
            <a:spLocks/>
          </p:cNvSpPr>
          <p:nvPr userDrawn="1"/>
        </p:nvSpPr>
        <p:spPr>
          <a:xfrm>
            <a:off x="5813502" y="4458241"/>
            <a:ext cx="2703242" cy="109022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Alexander Moise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, PhD, Associate Professor, Medical Sciences Division, Northern Ontario School of Medicine, Sudbury, Canada</a:t>
            </a:r>
          </a:p>
        </p:txBody>
      </p:sp>
      <p:sp>
        <p:nvSpPr>
          <p:cNvPr id="16" name="Subtitle 2">
            <a:extLst>
              <a:ext uri="{FF2B5EF4-FFF2-40B4-BE49-F238E27FC236}">
                <a16:creationId xmlns:a16="http://schemas.microsoft.com/office/drawing/2014/main" id="{05F9160B-9B9A-B842-8D0D-2946C4C336A5}"/>
              </a:ext>
            </a:extLst>
          </p:cNvPr>
          <p:cNvSpPr txBox="1">
            <a:spLocks/>
          </p:cNvSpPr>
          <p:nvPr userDrawn="1"/>
        </p:nvSpPr>
        <p:spPr>
          <a:xfrm>
            <a:off x="5010615" y="449882"/>
            <a:ext cx="3766324" cy="97778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5th International</a:t>
            </a:r>
            <a:br>
              <a:rPr lang="en-US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Conference on Retinoids</a:t>
            </a:r>
            <a:endParaRPr lang="en-US" sz="2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/>
            <a:r>
              <a:rPr lang="en-US" sz="1400" b="1" dirty="0">
                <a:solidFill>
                  <a:srgbClr val="C1A50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JUNE 6 – 11, 2021</a:t>
            </a:r>
            <a:endParaRPr lang="en-US" sz="1400" dirty="0">
              <a:solidFill>
                <a:srgbClr val="C1A50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985000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78B00CFB-2D4F-5346-8766-36AD2441CC12}" type="datetimeFigureOut">
              <a:rPr lang="en-US" smtClean="0"/>
              <a:t>10/28/2022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23884EF3-52EC-7A4C-8B53-E1AC160C49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85124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78B00CFB-2D4F-5346-8766-36AD2441CC12}" type="datetimeFigureOut">
              <a:rPr lang="en-US" smtClean="0"/>
              <a:t>10/28/2022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23884EF3-52EC-7A4C-8B53-E1AC160C49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99273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78B00CFB-2D4F-5346-8766-36AD2441CC12}" type="datetimeFigureOut">
              <a:rPr lang="en-US" smtClean="0"/>
              <a:t>10/28/2022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23884EF3-52EC-7A4C-8B53-E1AC160C49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21953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78B00CFB-2D4F-5346-8766-36AD2441CC12}" type="datetimeFigureOut">
              <a:rPr lang="en-US" smtClean="0"/>
              <a:t>10/28/2022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23884EF3-52EC-7A4C-8B53-E1AC160C49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21432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78B00CFB-2D4F-5346-8766-36AD2441CC12}" type="datetimeFigureOut">
              <a:rPr lang="en-US" smtClean="0"/>
              <a:t>10/28/2022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23884EF3-52EC-7A4C-8B53-E1AC160C49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46977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78B00CFB-2D4F-5346-8766-36AD2441CC12}" type="datetimeFigureOut">
              <a:rPr lang="en-US" smtClean="0"/>
              <a:t>10/28/2022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23884EF3-52EC-7A4C-8B53-E1AC160C49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99993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78B00CFB-2D4F-5346-8766-36AD2441CC12}" type="datetimeFigureOut">
              <a:rPr lang="en-US" smtClean="0"/>
              <a:t>10/28/2022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23884EF3-52EC-7A4C-8B53-E1AC160C49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36702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78B00CFB-2D4F-5346-8766-36AD2441CC12}" type="datetimeFigureOut">
              <a:rPr lang="en-US" smtClean="0"/>
              <a:t>10/28/2022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23884EF3-52EC-7A4C-8B53-E1AC160C49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25951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B00CFB-2D4F-5346-8766-36AD2441CC12}" type="datetimeFigureOut">
              <a:rPr lang="en-US" smtClean="0"/>
              <a:t>10/28/2022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884EF3-52EC-7A4C-8B53-E1AC160C49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74874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61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ubtitle 2">
            <a:extLst>
              <a:ext uri="{FF2B5EF4-FFF2-40B4-BE49-F238E27FC236}">
                <a16:creationId xmlns:a16="http://schemas.microsoft.com/office/drawing/2014/main" id="{BE15BC30-F09B-431B-ACAA-7EF188911507}"/>
              </a:ext>
            </a:extLst>
          </p:cNvPr>
          <p:cNvSpPr txBox="1">
            <a:spLocks/>
          </p:cNvSpPr>
          <p:nvPr/>
        </p:nvSpPr>
        <p:spPr>
          <a:xfrm>
            <a:off x="530614" y="3303189"/>
            <a:ext cx="8082776" cy="771415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None/>
            </a:pPr>
            <a:r>
              <a:rPr lang="en-US" sz="1800" dirty="0">
                <a:solidFill>
                  <a:schemeClr val="bg1"/>
                </a:solidFill>
                <a:latin typeface="Geometr415 Md BT Medium"/>
              </a:rPr>
              <a:t>June 11–15, 2023</a:t>
            </a:r>
            <a:br>
              <a:rPr lang="en-US" sz="1800" dirty="0">
                <a:latin typeface="Geometr415 Md BT Medium" panose="020B0602020204020303" pitchFamily="34" charset="0"/>
              </a:rPr>
            </a:br>
            <a:r>
              <a:rPr lang="en-US" sz="1800" dirty="0">
                <a:solidFill>
                  <a:schemeClr val="bg1"/>
                </a:solidFill>
                <a:latin typeface="Geometr415 Md BT Medium"/>
              </a:rPr>
              <a:t>The Steamboat Grand  | Steamboat Springs, CO</a:t>
            </a:r>
          </a:p>
        </p:txBody>
      </p:sp>
      <p:sp>
        <p:nvSpPr>
          <p:cNvPr id="17" name="Subtitle 2">
            <a:extLst>
              <a:ext uri="{FF2B5EF4-FFF2-40B4-BE49-F238E27FC236}">
                <a16:creationId xmlns:a16="http://schemas.microsoft.com/office/drawing/2014/main" id="{11815A4A-50ED-4941-995E-3F8BF8C71C5E}"/>
              </a:ext>
            </a:extLst>
          </p:cNvPr>
          <p:cNvSpPr txBox="1">
            <a:spLocks/>
          </p:cNvSpPr>
          <p:nvPr/>
        </p:nvSpPr>
        <p:spPr>
          <a:xfrm>
            <a:off x="530612" y="2555216"/>
            <a:ext cx="8170874" cy="59566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3200" b="1" dirty="0">
                <a:solidFill>
                  <a:schemeClr val="bg1"/>
                </a:solidFill>
                <a:latin typeface="GEOMETR415 MD BT MEDIUM" panose="020B0602020204020303" pitchFamily="34" charset="0"/>
              </a:rPr>
              <a:t>The Protein Phosphorylation Conference</a:t>
            </a:r>
          </a:p>
        </p:txBody>
      </p:sp>
      <p:sp>
        <p:nvSpPr>
          <p:cNvPr id="21" name="Subtitle 2">
            <a:extLst>
              <a:ext uri="{FF2B5EF4-FFF2-40B4-BE49-F238E27FC236}">
                <a16:creationId xmlns:a16="http://schemas.microsoft.com/office/drawing/2014/main" id="{903C3ED6-DEE9-C747-A529-1CD6554827B7}"/>
              </a:ext>
            </a:extLst>
          </p:cNvPr>
          <p:cNvSpPr txBox="1">
            <a:spLocks/>
          </p:cNvSpPr>
          <p:nvPr/>
        </p:nvSpPr>
        <p:spPr>
          <a:xfrm>
            <a:off x="530612" y="4171832"/>
            <a:ext cx="8613388" cy="194606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dirty="0">
                <a:solidFill>
                  <a:schemeClr val="bg1"/>
                </a:solidFill>
                <a:latin typeface="Geometr415 Md BT Medium" panose="020B0602020204020303" pitchFamily="34" charset="0"/>
              </a:rPr>
              <a:t>Organized By:</a:t>
            </a:r>
          </a:p>
          <a:p>
            <a:pPr marL="0" indent="0">
              <a:buNone/>
            </a:pPr>
            <a:r>
              <a:rPr lang="en-US" sz="1600" b="1" dirty="0">
                <a:solidFill>
                  <a:schemeClr val="bg1"/>
                </a:solidFill>
                <a:latin typeface="GEOMETR415 MD BT MEDIUM" panose="020B0602020204020303" pitchFamily="34" charset="0"/>
              </a:rPr>
              <a:t>Robert Rottapel, MD, </a:t>
            </a:r>
            <a:r>
              <a:rPr lang="en-US" sz="1600" dirty="0">
                <a:solidFill>
                  <a:schemeClr val="bg1"/>
                </a:solidFill>
                <a:latin typeface="GEOMETR415 MD BT MEDIUM" panose="020B0602020204020303" pitchFamily="34" charset="0"/>
              </a:rPr>
              <a:t>University of Toronto</a:t>
            </a:r>
            <a:endParaRPr lang="en-US" sz="1600" dirty="0">
              <a:solidFill>
                <a:schemeClr val="bg1"/>
              </a:solidFill>
              <a:latin typeface="Geometr415 Md BT Medium" panose="020B0602020204020303" pitchFamily="34" charset="0"/>
            </a:endParaRPr>
          </a:p>
          <a:p>
            <a:pPr marL="0" indent="0">
              <a:buNone/>
            </a:pPr>
            <a:r>
              <a:rPr lang="en-US" sz="1600" b="1" dirty="0">
                <a:solidFill>
                  <a:schemeClr val="bg1"/>
                </a:solidFill>
                <a:latin typeface="GEOMETR415 MD BT MEDIUM" panose="020B0602020204020303" pitchFamily="34" charset="0"/>
              </a:rPr>
              <a:t>Forest White, PhD, </a:t>
            </a:r>
            <a:r>
              <a:rPr lang="en-US" sz="1600" dirty="0">
                <a:solidFill>
                  <a:schemeClr val="bg1"/>
                </a:solidFill>
                <a:latin typeface="Geometr415 Md BT Medium" panose="020B0602020204020303" pitchFamily="34" charset="0"/>
              </a:rPr>
              <a:t>Massachusetts Institute of Technology  </a:t>
            </a:r>
          </a:p>
          <a:p>
            <a:pPr marL="0" indent="0">
              <a:buNone/>
            </a:pPr>
            <a:r>
              <a:rPr lang="en-US" sz="1600" b="1" dirty="0">
                <a:solidFill>
                  <a:schemeClr val="bg1"/>
                </a:solidFill>
                <a:latin typeface="GEOMETR415 MD BT MEDIUM" panose="020B0602020204020303" pitchFamily="34" charset="0"/>
              </a:rPr>
              <a:t>Deborah Morrison, PhD, </a:t>
            </a:r>
            <a:r>
              <a:rPr lang="en-US" sz="1600" dirty="0">
                <a:solidFill>
                  <a:schemeClr val="bg1"/>
                </a:solidFill>
                <a:latin typeface="Geometr415 Md BT Medium" panose="020B0602020204020303" pitchFamily="34" charset="0"/>
              </a:rPr>
              <a:t>National Cancer Institute</a:t>
            </a:r>
          </a:p>
          <a:p>
            <a:pPr marL="0" indent="0">
              <a:buNone/>
            </a:pPr>
            <a:r>
              <a:rPr lang="en-US" sz="1600" b="1" dirty="0">
                <a:solidFill>
                  <a:schemeClr val="bg1"/>
                </a:solidFill>
                <a:latin typeface="GEOMETR415 MD BT MEDIUM" panose="020B0602020204020303" pitchFamily="34" charset="0"/>
              </a:rPr>
              <a:t>Kristen </a:t>
            </a:r>
            <a:r>
              <a:rPr lang="en-US" sz="1600" b="1" dirty="0" err="1">
                <a:solidFill>
                  <a:schemeClr val="bg1"/>
                </a:solidFill>
                <a:latin typeface="GEOMETR415 MD BT MEDIUM" panose="020B0602020204020303" pitchFamily="34" charset="0"/>
              </a:rPr>
              <a:t>Naegle</a:t>
            </a:r>
            <a:r>
              <a:rPr lang="en-US" sz="1600" b="1" dirty="0">
                <a:solidFill>
                  <a:schemeClr val="bg1"/>
                </a:solidFill>
                <a:latin typeface="GEOMETR415 MD BT MEDIUM" panose="020B0602020204020303" pitchFamily="34" charset="0"/>
              </a:rPr>
              <a:t>, PhD, </a:t>
            </a:r>
            <a:r>
              <a:rPr lang="en-US" sz="1600" dirty="0">
                <a:solidFill>
                  <a:schemeClr val="bg1"/>
                </a:solidFill>
                <a:latin typeface="Geometr415 Md BT Medium" panose="020B0602020204020303" pitchFamily="34" charset="0"/>
              </a:rPr>
              <a:t>University of Virginia</a:t>
            </a:r>
          </a:p>
          <a:p>
            <a:pPr marL="0" indent="0">
              <a:buNone/>
            </a:pPr>
            <a:endParaRPr lang="en-US" sz="1600" dirty="0">
              <a:solidFill>
                <a:schemeClr val="bg1"/>
              </a:solidFill>
              <a:latin typeface="Geometr415 Md BT Medium" panose="020B0602020204020303" pitchFamily="34" charset="0"/>
            </a:endParaRPr>
          </a:p>
        </p:txBody>
      </p:sp>
      <p:sp>
        <p:nvSpPr>
          <p:cNvPr id="23" name="Subtitle 2">
            <a:extLst>
              <a:ext uri="{FF2B5EF4-FFF2-40B4-BE49-F238E27FC236}">
                <a16:creationId xmlns:a16="http://schemas.microsoft.com/office/drawing/2014/main" id="{D32FA6D7-7DAE-9E48-9B93-B46665D0DFDA}"/>
              </a:ext>
            </a:extLst>
          </p:cNvPr>
          <p:cNvSpPr txBox="1">
            <a:spLocks/>
          </p:cNvSpPr>
          <p:nvPr/>
        </p:nvSpPr>
        <p:spPr>
          <a:xfrm>
            <a:off x="530612" y="6270202"/>
            <a:ext cx="2979278" cy="36817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500" dirty="0">
                <a:solidFill>
                  <a:schemeClr val="bg1"/>
                </a:solidFill>
                <a:latin typeface="Geometr415 Md BT Medium" panose="020B0602020204020303" pitchFamily="34" charset="0"/>
              </a:rPr>
              <a:t>#PPCSRC</a:t>
            </a:r>
          </a:p>
        </p:txBody>
      </p:sp>
      <p:sp>
        <p:nvSpPr>
          <p:cNvPr id="26" name="Subtitle 2">
            <a:extLst>
              <a:ext uri="{FF2B5EF4-FFF2-40B4-BE49-F238E27FC236}">
                <a16:creationId xmlns:a16="http://schemas.microsoft.com/office/drawing/2014/main" id="{3E6DE4B3-807B-5648-90CC-3D9579DF3A3E}"/>
              </a:ext>
            </a:extLst>
          </p:cNvPr>
          <p:cNvSpPr txBox="1">
            <a:spLocks/>
          </p:cNvSpPr>
          <p:nvPr/>
        </p:nvSpPr>
        <p:spPr>
          <a:xfrm>
            <a:off x="5634112" y="6270201"/>
            <a:ext cx="2979278" cy="36817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 fontAlgn="b">
              <a:buNone/>
            </a:pPr>
            <a:r>
              <a:rPr lang="en-US" sz="1600" dirty="0">
                <a:solidFill>
                  <a:schemeClr val="bg1"/>
                </a:solidFill>
                <a:latin typeface="NeuzeitGro" pitchFamily="2" charset="77"/>
              </a:rPr>
              <a:t>https://cvent.me/NvPolM</a:t>
            </a:r>
          </a:p>
        </p:txBody>
      </p:sp>
    </p:spTree>
    <p:extLst>
      <p:ext uri="{BB962C8B-B14F-4D97-AF65-F5344CB8AC3E}">
        <p14:creationId xmlns:p14="http://schemas.microsoft.com/office/powerpoint/2010/main" val="410429403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2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341548692D37149AB2D54A8A18CAADD" ma:contentTypeVersion="16" ma:contentTypeDescription="Create a new document." ma:contentTypeScope="" ma:versionID="66923d09c0f5d803ce1af9b1bc1fcf69">
  <xsd:schema xmlns:xsd="http://www.w3.org/2001/XMLSchema" xmlns:xs="http://www.w3.org/2001/XMLSchema" xmlns:p="http://schemas.microsoft.com/office/2006/metadata/properties" xmlns:ns2="aae5d8f4-8940-426e-8eb0-5ae068ad4266" xmlns:ns3="19481585-9af8-4d00-b2bf-e09dcefbd695" targetNamespace="http://schemas.microsoft.com/office/2006/metadata/properties" ma:root="true" ma:fieldsID="9b9dc918a9cd2230ca15708fef0a63f7" ns2:_="" ns3:_="">
    <xsd:import namespace="aae5d8f4-8940-426e-8eb0-5ae068ad4266"/>
    <xsd:import namespace="19481585-9af8-4d00-b2bf-e09dcefbd69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LengthInSeconds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ae5d8f4-8940-426e-8eb0-5ae068ad426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1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2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e1d3d7a5-63eb-4721-90e8-d8feae559456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9481585-9af8-4d00-b2bf-e09dcefbd695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a9500302-657d-4e07-8d90-29dc954f1aee}" ma:internalName="TaxCatchAll" ma:showField="CatchAllData" ma:web="19481585-9af8-4d00-b2bf-e09dcefbd69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3CFCB172-F9A1-4C7A-ADDE-13FD2CBC1EA6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CDF10A00-6DC9-461D-A62E-76DA6708C04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ae5d8f4-8940-426e-8eb0-5ae068ad4266"/>
    <ds:schemaRef ds:uri="19481585-9af8-4d00-b2bf-e09dcefbd69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153</TotalTime>
  <Words>61</Words>
  <Application>Microsoft Office PowerPoint</Application>
  <PresentationFormat>On-screen Show (4:3)</PresentationFormat>
  <Paragraphs>9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Tanja Bos</dc:creator>
  <cp:lastModifiedBy>Tonya Richardson</cp:lastModifiedBy>
  <cp:revision>33</cp:revision>
  <dcterms:created xsi:type="dcterms:W3CDTF">2020-11-05T16:13:28Z</dcterms:created>
  <dcterms:modified xsi:type="dcterms:W3CDTF">2022-10-28T16:42:38Z</dcterms:modified>
</cp:coreProperties>
</file>