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handoutMasterIdLst>
    <p:handoutMasterId r:id="rId6"/>
  </p:handoutMasterIdLst>
  <p:sldIdLst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A60E"/>
    <a:srgbClr val="C1A700"/>
    <a:srgbClr val="000341"/>
    <a:srgbClr val="C1A502"/>
    <a:srgbClr val="0061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D596FD4-2CEC-DD99-77A9-9B2D2CA79E97}" v="72" dt="2022-10-27T19:43:28.59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6"/>
    <p:restoredTop sz="96327"/>
  </p:normalViewPr>
  <p:slideViewPr>
    <p:cSldViewPr snapToGrid="0" snapToObjects="1">
      <p:cViewPr varScale="1">
        <p:scale>
          <a:sx n="111" d="100"/>
          <a:sy n="111" d="100"/>
        </p:scale>
        <p:origin x="22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4" d="100"/>
          <a:sy n="84" d="100"/>
        </p:scale>
        <p:origin x="2976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nya Richardson" userId="d1e011cd-acca-4f6c-a537-2616661b3b46" providerId="ADAL" clId="{57266249-4368-47B9-87A6-3257A377B32A}"/>
    <pc:docChg chg="modSld">
      <pc:chgData name="Tonya Richardson" userId="d1e011cd-acca-4f6c-a537-2616661b3b46" providerId="ADAL" clId="{57266249-4368-47B9-87A6-3257A377B32A}" dt="2022-10-19T15:21:03.538" v="6" actId="20577"/>
      <pc:docMkLst>
        <pc:docMk/>
      </pc:docMkLst>
      <pc:sldChg chg="modSp mod">
        <pc:chgData name="Tonya Richardson" userId="d1e011cd-acca-4f6c-a537-2616661b3b46" providerId="ADAL" clId="{57266249-4368-47B9-87A6-3257A377B32A}" dt="2022-10-19T15:21:03.538" v="6" actId="20577"/>
        <pc:sldMkLst>
          <pc:docMk/>
          <pc:sldMk cId="4104294037" sldId="259"/>
        </pc:sldMkLst>
        <pc:spChg chg="mod">
          <ac:chgData name="Tonya Richardson" userId="d1e011cd-acca-4f6c-a537-2616661b3b46" providerId="ADAL" clId="{57266249-4368-47B9-87A6-3257A377B32A}" dt="2022-10-19T15:21:03.538" v="6" actId="20577"/>
          <ac:spMkLst>
            <pc:docMk/>
            <pc:sldMk cId="4104294037" sldId="259"/>
            <ac:spMk id="26" creationId="{3E6DE4B3-807B-5648-90CC-3D9579DF3A3E}"/>
          </ac:spMkLst>
        </pc:spChg>
      </pc:sldChg>
    </pc:docChg>
  </pc:docChgLst>
  <pc:docChgLst>
    <pc:chgData name="cynthia.wilcox" userId="S::cynthia.wilcox_gmail.com#ext#@faseborg.onmicrosoft.com::1372e399-42ca-471d-bf70-031679c3505b" providerId="AD" clId="Web-{ED596FD4-2CEC-DD99-77A9-9B2D2CA79E97}"/>
    <pc:docChg chg="modSld">
      <pc:chgData name="cynthia.wilcox" userId="S::cynthia.wilcox_gmail.com#ext#@faseborg.onmicrosoft.com::1372e399-42ca-471d-bf70-031679c3505b" providerId="AD" clId="Web-{ED596FD4-2CEC-DD99-77A9-9B2D2CA79E97}" dt="2022-10-27T19:43:28.594" v="71" actId="20577"/>
      <pc:docMkLst>
        <pc:docMk/>
      </pc:docMkLst>
      <pc:sldChg chg="modSp">
        <pc:chgData name="cynthia.wilcox" userId="S::cynthia.wilcox_gmail.com#ext#@faseborg.onmicrosoft.com::1372e399-42ca-471d-bf70-031679c3505b" providerId="AD" clId="Web-{ED596FD4-2CEC-DD99-77A9-9B2D2CA79E97}" dt="2022-10-27T19:43:28.594" v="71" actId="20577"/>
        <pc:sldMkLst>
          <pc:docMk/>
          <pc:sldMk cId="4104294037" sldId="259"/>
        </pc:sldMkLst>
        <pc:spChg chg="mod">
          <ac:chgData name="cynthia.wilcox" userId="S::cynthia.wilcox_gmail.com#ext#@faseborg.onmicrosoft.com::1372e399-42ca-471d-bf70-031679c3505b" providerId="AD" clId="Web-{ED596FD4-2CEC-DD99-77A9-9B2D2CA79E97}" dt="2022-10-27T19:43:28.594" v="71" actId="20577"/>
          <ac:spMkLst>
            <pc:docMk/>
            <pc:sldMk cId="4104294037" sldId="259"/>
            <ac:spMk id="21" creationId="{903C3ED6-DEE9-C747-A529-1CD6554827B7}"/>
          </ac:spMkLst>
        </pc:spChg>
      </pc:sldChg>
    </pc:docChg>
  </pc:docChgLst>
  <pc:docChgLst>
    <pc:chgData name="Tonya Richardson" userId="d1e011cd-acca-4f6c-a537-2616661b3b46" providerId="ADAL" clId="{FC580A89-27E7-400D-BAE2-2F982344FBA6}"/>
    <pc:docChg chg="modSld">
      <pc:chgData name="Tonya Richardson" userId="d1e011cd-acca-4f6c-a537-2616661b3b46" providerId="ADAL" clId="{FC580A89-27E7-400D-BAE2-2F982344FBA6}" dt="2022-09-29T18:12:28.095" v="20" actId="20577"/>
      <pc:docMkLst>
        <pc:docMk/>
      </pc:docMkLst>
      <pc:sldChg chg="modSp mod">
        <pc:chgData name="Tonya Richardson" userId="d1e011cd-acca-4f6c-a537-2616661b3b46" providerId="ADAL" clId="{FC580A89-27E7-400D-BAE2-2F982344FBA6}" dt="2022-09-29T18:12:28.095" v="20" actId="20577"/>
        <pc:sldMkLst>
          <pc:docMk/>
          <pc:sldMk cId="4104294037" sldId="259"/>
        </pc:sldMkLst>
        <pc:spChg chg="mod">
          <ac:chgData name="Tonya Richardson" userId="d1e011cd-acca-4f6c-a537-2616661b3b46" providerId="ADAL" clId="{FC580A89-27E7-400D-BAE2-2F982344FBA6}" dt="2022-09-29T14:55:47.749" v="2" actId="6549"/>
          <ac:spMkLst>
            <pc:docMk/>
            <pc:sldMk cId="4104294037" sldId="259"/>
            <ac:spMk id="16" creationId="{BE15BC30-F09B-431B-ACAA-7EF188911507}"/>
          </ac:spMkLst>
        </pc:spChg>
        <pc:spChg chg="mod">
          <ac:chgData name="Tonya Richardson" userId="d1e011cd-acca-4f6c-a537-2616661b3b46" providerId="ADAL" clId="{FC580A89-27E7-400D-BAE2-2F982344FBA6}" dt="2022-09-29T18:12:28.095" v="20" actId="20577"/>
          <ac:spMkLst>
            <pc:docMk/>
            <pc:sldMk cId="4104294037" sldId="259"/>
            <ac:spMk id="21" creationId="{903C3ED6-DEE9-C747-A529-1CD6554827B7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7BCC07A-B63C-4080-A0B8-8591EDEAA48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B1F599-F560-40D7-BBA4-CD3B8BA1F23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3F071-E994-452E-88A5-DE0ED2708C3A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9D5830-9BF9-4547-BDED-1CD2CFA8792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775B17-31DE-4F2F-AE63-6B67326671B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FD29C1-D3B6-44EF-B933-A5981AEC8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6218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logo&#10;&#10;Description automatically generated">
            <a:extLst>
              <a:ext uri="{FF2B5EF4-FFF2-40B4-BE49-F238E27FC236}">
                <a16:creationId xmlns:a16="http://schemas.microsoft.com/office/drawing/2014/main" id="{03997B7C-AD77-C6F7-702F-0A5CB920738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6719" y="375950"/>
            <a:ext cx="2678947" cy="1218857"/>
          </a:xfrm>
          <a:prstGeom prst="rect">
            <a:avLst/>
          </a:prstGeom>
        </p:spPr>
      </p:pic>
      <p:pic>
        <p:nvPicPr>
          <p:cNvPr id="4" name="Picture 3" descr="A close-up of a tree branch with red leaves&#10;&#10;Description automatically generated with low confidence">
            <a:extLst>
              <a:ext uri="{FF2B5EF4-FFF2-40B4-BE49-F238E27FC236}">
                <a16:creationId xmlns:a16="http://schemas.microsoft.com/office/drawing/2014/main" id="{BE10E773-0254-CF70-B8D5-0B4C37D5737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9121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861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922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E919D47-B1C0-E94C-9F92-F8DECC530E9B}"/>
              </a:ext>
            </a:extLst>
          </p:cNvPr>
          <p:cNvSpPr/>
          <p:nvPr userDrawn="1"/>
        </p:nvSpPr>
        <p:spPr>
          <a:xfrm>
            <a:off x="0" y="3895376"/>
            <a:ext cx="9144000" cy="17347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073C722D-AB7E-C046-9A84-923954EEF6B8}"/>
              </a:ext>
            </a:extLst>
          </p:cNvPr>
          <p:cNvSpPr txBox="1">
            <a:spLocks/>
          </p:cNvSpPr>
          <p:nvPr userDrawn="1"/>
        </p:nvSpPr>
        <p:spPr>
          <a:xfrm>
            <a:off x="530612" y="1802974"/>
            <a:ext cx="8082776" cy="19681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SUMMARY</a:t>
            </a:r>
            <a:b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Launched in 1982, this timely conference provides a “home base” for diverse scientists to review the latest concepts and information about retinoid biology and to assess new developments. 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HIGHLIGHTS</a:t>
            </a:r>
            <a:b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As a part of FASEB’s Science Research Conference Series, it is designed as a multi-day learning experience in a small-group format to foster engagement between researchers at every level of their career. Featured events include networking opportunities, a “Meet the Expert” session with NIH staff, four “Meet the Expert” dinner sessions with speakers of the day, and four “Dinner with a Mentor” events. 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87E20121-95AF-E748-90C7-406B2BD6B2F8}"/>
              </a:ext>
            </a:extLst>
          </p:cNvPr>
          <p:cNvSpPr txBox="1">
            <a:spLocks/>
          </p:cNvSpPr>
          <p:nvPr userDrawn="1"/>
        </p:nvSpPr>
        <p:spPr>
          <a:xfrm>
            <a:off x="2262769" y="6281854"/>
            <a:ext cx="6447263" cy="3068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b="1" dirty="0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#Retinoids21          </a:t>
            </a:r>
            <a:r>
              <a:rPr lang="en-US" sz="1200" b="1" dirty="0" err="1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src.faseb.org</a:t>
            </a:r>
            <a:r>
              <a:rPr lang="en-US" sz="1200" b="1" dirty="0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/retinoids</a:t>
            </a:r>
            <a:endParaRPr lang="en-US" sz="1200" dirty="0">
              <a:solidFill>
                <a:srgbClr val="0003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62080DDA-80EB-834A-8CD9-D1575A4E4C3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0612" y="5979610"/>
            <a:ext cx="2078225" cy="609135"/>
          </a:xfrm>
          <a:prstGeom prst="rect">
            <a:avLst/>
          </a:prstGeom>
        </p:spPr>
      </p:pic>
      <p:pic>
        <p:nvPicPr>
          <p:cNvPr id="11" name="Picture 10" descr="A picture containing fish&#10;&#10;Description automatically generated">
            <a:extLst>
              <a:ext uri="{FF2B5EF4-FFF2-40B4-BE49-F238E27FC236}">
                <a16:creationId xmlns:a16="http://schemas.microsoft.com/office/drawing/2014/main" id="{1431DC0D-53DB-EC47-81FA-1FF4C73C17E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14732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2470B14-2D44-514D-BFC9-84C9CD749560}"/>
              </a:ext>
            </a:extLst>
          </p:cNvPr>
          <p:cNvSpPr/>
          <p:nvPr userDrawn="1"/>
        </p:nvSpPr>
        <p:spPr>
          <a:xfrm>
            <a:off x="0" y="6713034"/>
            <a:ext cx="9144000" cy="144966"/>
          </a:xfrm>
          <a:prstGeom prst="rect">
            <a:avLst/>
          </a:prstGeom>
          <a:solidFill>
            <a:srgbClr val="0003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D75272F1-F62C-724F-9A7B-CD008F876EE2}"/>
              </a:ext>
            </a:extLst>
          </p:cNvPr>
          <p:cNvSpPr txBox="1">
            <a:spLocks/>
          </p:cNvSpPr>
          <p:nvPr userDrawn="1"/>
        </p:nvSpPr>
        <p:spPr>
          <a:xfrm>
            <a:off x="530612" y="4007257"/>
            <a:ext cx="2710676" cy="3231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ORGANIZER INFORMATION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DD8BAD37-5CE4-854E-B481-0F7718826CAF}"/>
              </a:ext>
            </a:extLst>
          </p:cNvPr>
          <p:cNvSpPr txBox="1">
            <a:spLocks/>
          </p:cNvSpPr>
          <p:nvPr userDrawn="1"/>
        </p:nvSpPr>
        <p:spPr>
          <a:xfrm>
            <a:off x="1680116" y="4433345"/>
            <a:ext cx="3204118" cy="14732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Maureen Kane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PhD, Professor, Associate Professor, Pharmaceutical Sciences, and Executive Director, Mass Spectrometry Center, University of Maryland School of Pharmacy, Baltimore, USA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5CFC82C9-ECB7-E244-AA2B-2D2B20729190}"/>
              </a:ext>
            </a:extLst>
          </p:cNvPr>
          <p:cNvSpPr txBox="1">
            <a:spLocks/>
          </p:cNvSpPr>
          <p:nvPr userDrawn="1"/>
        </p:nvSpPr>
        <p:spPr>
          <a:xfrm>
            <a:off x="5813502" y="4458241"/>
            <a:ext cx="2703242" cy="10902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Alexander Moise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PhD, Associate Professor, Medical Sciences Division, Northern Ontario School of Medicine, Sudbury, Canada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05F9160B-9B9A-B842-8D0D-2946C4C336A5}"/>
              </a:ext>
            </a:extLst>
          </p:cNvPr>
          <p:cNvSpPr txBox="1">
            <a:spLocks/>
          </p:cNvSpPr>
          <p:nvPr userDrawn="1"/>
        </p:nvSpPr>
        <p:spPr>
          <a:xfrm>
            <a:off x="5010615" y="449882"/>
            <a:ext cx="3766324" cy="9777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5th International</a:t>
            </a:r>
            <a:b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on Retinoids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400" b="1" dirty="0">
                <a:solidFill>
                  <a:srgbClr val="C1A5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JUNE 6 – 11, 2021</a:t>
            </a:r>
            <a:endParaRPr lang="en-US" sz="1400" dirty="0">
              <a:solidFill>
                <a:srgbClr val="C1A50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500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512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927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195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143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697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999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670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595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00CFB-2D4F-5346-8766-36AD2441CC12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487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>
            <a:extLst>
              <a:ext uri="{FF2B5EF4-FFF2-40B4-BE49-F238E27FC236}">
                <a16:creationId xmlns:a16="http://schemas.microsoft.com/office/drawing/2014/main" id="{BE15BC30-F09B-431B-ACAA-7EF188911507}"/>
              </a:ext>
            </a:extLst>
          </p:cNvPr>
          <p:cNvSpPr txBox="1">
            <a:spLocks/>
          </p:cNvSpPr>
          <p:nvPr/>
        </p:nvSpPr>
        <p:spPr>
          <a:xfrm>
            <a:off x="530612" y="3141918"/>
            <a:ext cx="8082776" cy="7714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800">
                <a:solidFill>
                  <a:schemeClr val="bg1"/>
                </a:solidFill>
                <a:latin typeface="Geometr415 Md BT Medium" panose="020B0602020204020303" pitchFamily="34" charset="0"/>
              </a:rPr>
              <a:t>July 30–August </a:t>
            </a:r>
            <a:r>
              <a:rPr lang="en-US" sz="18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3, 2023</a:t>
            </a:r>
            <a:br>
              <a:rPr lang="en-US" sz="1800" dirty="0">
                <a:solidFill>
                  <a:schemeClr val="bg1"/>
                </a:solidFill>
                <a:latin typeface="Geometr415 Md BT Medium" panose="020B0602020204020303" pitchFamily="34" charset="0"/>
              </a:rPr>
            </a:br>
            <a:r>
              <a:rPr lang="en-US" sz="18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The Southbridge Hotel &amp; Conference Center | Southbridge, MA</a:t>
            </a: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11815A4A-50ED-4941-995E-3F8BF8C71C5E}"/>
              </a:ext>
            </a:extLst>
          </p:cNvPr>
          <p:cNvSpPr txBox="1">
            <a:spLocks/>
          </p:cNvSpPr>
          <p:nvPr/>
        </p:nvSpPr>
        <p:spPr>
          <a:xfrm>
            <a:off x="530612" y="2216059"/>
            <a:ext cx="8170874" cy="8497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5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The Autoimmunity Conference</a:t>
            </a:r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903C3ED6-DEE9-C747-A529-1CD6554827B7}"/>
              </a:ext>
            </a:extLst>
          </p:cNvPr>
          <p:cNvSpPr txBox="1">
            <a:spLocks/>
          </p:cNvSpPr>
          <p:nvPr/>
        </p:nvSpPr>
        <p:spPr>
          <a:xfrm>
            <a:off x="530612" y="4171832"/>
            <a:ext cx="8613388" cy="194606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Organized By: 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/>
              </a:rPr>
              <a:t>Dario Vignali, PhD, </a:t>
            </a:r>
            <a:r>
              <a:rPr lang="en-US" sz="1600" dirty="0">
                <a:solidFill>
                  <a:schemeClr val="bg1"/>
                </a:solidFill>
                <a:latin typeface="GEOMETR415 MD BT MEDIUM"/>
              </a:rPr>
              <a:t>University of Pittsburgh</a:t>
            </a:r>
            <a:endParaRPr lang="en-US" sz="1600" dirty="0">
              <a:solidFill>
                <a:schemeClr val="bg1"/>
              </a:solidFill>
              <a:latin typeface="Geometr415 Md BT Medium" panose="020B0602020204020303" pitchFamily="34" charset="0"/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/>
              </a:rPr>
              <a:t>Terri Laufer, MD, </a:t>
            </a:r>
            <a:r>
              <a:rPr lang="en-US" sz="1600" dirty="0">
                <a:solidFill>
                  <a:schemeClr val="bg1"/>
                </a:solidFill>
                <a:latin typeface="GEOMETR415 MD BT MEDIUM"/>
              </a:rPr>
              <a:t>University of Pennsylvania</a:t>
            </a:r>
            <a:endParaRPr lang="en-US" sz="1600" dirty="0">
              <a:solidFill>
                <a:schemeClr val="bg1"/>
              </a:solidFill>
              <a:latin typeface="Geometr415 Md BT Medium" panose="020B0602020204020303" pitchFamily="34" charset="0"/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Montserrat Anguera, PhD, </a:t>
            </a:r>
            <a:r>
              <a:rPr lang="en-US" sz="16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University of Pennsylvania</a:t>
            </a:r>
            <a:endParaRPr lang="en-US" sz="1600" dirty="0">
              <a:solidFill>
                <a:schemeClr val="bg1"/>
              </a:solidFill>
              <a:latin typeface="Geometr415 Md BT Medium" panose="020B0602020204020303" pitchFamily="34" charset="0"/>
            </a:endParaRPr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D32FA6D7-7DAE-9E48-9B93-B46665D0DFDA}"/>
              </a:ext>
            </a:extLst>
          </p:cNvPr>
          <p:cNvSpPr txBox="1">
            <a:spLocks/>
          </p:cNvSpPr>
          <p:nvPr/>
        </p:nvSpPr>
        <p:spPr>
          <a:xfrm>
            <a:off x="530612" y="6270201"/>
            <a:ext cx="2979278" cy="3681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5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#AUTOIMMSRC</a:t>
            </a:r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3E6DE4B3-807B-5648-90CC-3D9579DF3A3E}"/>
              </a:ext>
            </a:extLst>
          </p:cNvPr>
          <p:cNvSpPr txBox="1">
            <a:spLocks/>
          </p:cNvSpPr>
          <p:nvPr/>
        </p:nvSpPr>
        <p:spPr>
          <a:xfrm>
            <a:off x="5722208" y="6270201"/>
            <a:ext cx="2979278" cy="3681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b">
              <a:buNone/>
            </a:pPr>
            <a:r>
              <a:rPr lang="en-US" sz="1600" dirty="0">
                <a:solidFill>
                  <a:schemeClr val="bg1"/>
                </a:solidFill>
                <a:latin typeface="NeuzeitGro" pitchFamily="2" charset="77"/>
              </a:rPr>
              <a:t>https://cvent.me/yolWNl</a:t>
            </a:r>
          </a:p>
        </p:txBody>
      </p:sp>
      <p:pic>
        <p:nvPicPr>
          <p:cNvPr id="2" name="Picture 1" descr="A picture containing logo&#10;&#10;Description automatically generated">
            <a:extLst>
              <a:ext uri="{FF2B5EF4-FFF2-40B4-BE49-F238E27FC236}">
                <a16:creationId xmlns:a16="http://schemas.microsoft.com/office/drawing/2014/main" id="{616A2A47-06D9-A82A-030B-4F914ED84D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719" y="375950"/>
            <a:ext cx="2678947" cy="1218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294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9481585-9af8-4d00-b2bf-e09dcefbd695" xsi:nil="true"/>
    <lcf76f155ced4ddcb4097134ff3c332f xmlns="aae5d8f4-8940-426e-8eb0-5ae068ad4266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6" ma:contentTypeDescription="Create a new document." ma:contentTypeScope="" ma:versionID="66923d09c0f5d803ce1af9b1bc1fcf69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9b9dc918a9cd2230ca15708fef0a63f7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DC67ECA-AEBA-4117-B4DB-FA1723FB1A77}">
  <ds:schemaRefs>
    <ds:schemaRef ds:uri="http://schemas.microsoft.com/office/2006/metadata/properties"/>
    <ds:schemaRef ds:uri="http://schemas.microsoft.com/office/infopath/2007/PartnerControls"/>
    <ds:schemaRef ds:uri="19481585-9af8-4d00-b2bf-e09dcefbd695"/>
    <ds:schemaRef ds:uri="aae5d8f4-8940-426e-8eb0-5ae068ad4266"/>
  </ds:schemaRefs>
</ds:datastoreItem>
</file>

<file path=customXml/itemProps2.xml><?xml version="1.0" encoding="utf-8"?>
<ds:datastoreItem xmlns:ds="http://schemas.openxmlformats.org/officeDocument/2006/customXml" ds:itemID="{DED5ADBE-4F13-4C74-974F-3C2135D5169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1EDF518-87B7-48BA-80F6-B299E05FEDE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157</TotalTime>
  <Words>57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Tanja Bos</dc:creator>
  <cp:lastModifiedBy>Tonya Richardson</cp:lastModifiedBy>
  <cp:revision>54</cp:revision>
  <dcterms:created xsi:type="dcterms:W3CDTF">2020-11-05T16:13:28Z</dcterms:created>
  <dcterms:modified xsi:type="dcterms:W3CDTF">2022-10-27T19:43:33Z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0x0101005341548692D37149AB2D54A8A18CAADD</vt:lpwstr>
  </property>
  <property fmtid="{D5CDD505-2E9C-101B-9397-08002B2CF9AE}" pid="3" name="MediaServiceImageTags">
    <vt:lpwstr/>
  </property>
</Properties>
</file>