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4"/>
  </p:sldMasterIdLst>
  <p:handoutMasterIdLst>
    <p:handoutMasterId r:id="rId6"/>
  </p:handoutMasterIdLst>
  <p:sldIdLst>
    <p:sldId id="346" r:id="rId5"/>
  </p:sldIdLst>
  <p:sldSz cx="12192000" cy="6858000"/>
  <p:notesSz cx="6858000" cy="9144000"/>
  <p:embeddedFontLst>
    <p:embeddedFont>
      <p:font typeface="Lato" panose="020F0502020204030203" pitchFamily="34" charset="0"/>
      <p:regular r:id="rId7"/>
      <p:bold r:id="rId8"/>
      <p:italic r:id="rId9"/>
      <p:boldItalic r:id="rId1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EAEDA"/>
    <a:srgbClr val="07A0C3"/>
    <a:srgbClr val="004282"/>
    <a:srgbClr val="64758C"/>
    <a:srgbClr val="BFA5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63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3786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font" Target="fonts/font1.fntdata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handoutMaster" Target="handoutMasters/handoutMaster1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font" Target="fonts/font4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B68F88D-97FA-241A-03CA-BC0DEBD4370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27143AF-0EC6-6867-76E2-7D48232B862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2891F-FEA9-4760-B559-523A30138F21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C665BC-CA37-92E2-B37E-AB769495A71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1F1A4E-4372-93DC-01FE-6B249B4B2DA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E83172-9C8D-4A58-9965-C0B0EA6710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3135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EF7680-3106-214F-A0F5-D01B4DA94E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FF34302-4DF8-7740-BABC-F9F28555E7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622CC9-CB84-134E-931F-89A604AD76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36AFDD-B7E1-5945-B359-2AE8BF12A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202082-9C3C-8345-97C7-4302C73B1B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6526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3E93A1-60CF-EB40-B562-9FDEA65C75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C1ADA99-FF02-FC43-B9DA-C6FC137383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7B8ACB-F0E4-A545-BC2F-C652042D96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CA7E37-1380-724E-9709-2298E8988A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92D5D0-831A-7341-8F38-AA3E1541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623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1E0D03D-3BDC-4442-AB0D-3E0B514C04F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512F9DF-1E25-E94B-B7E3-60DF4BCA99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7294E5-E544-6D47-AF67-939840443C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CE38D4-65DC-CA4B-B8FD-F4940B640D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90F36D-2A51-564D-BF1A-5D19DA3B3E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4467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EFA098-1E9E-224B-BB30-B58BEBD813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F6E660-5918-854E-8278-81814F8384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ACDFA5-6DA3-9749-81BA-0813DDFCF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CA8797-F10D-B849-9AEE-50180E2CEF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0BFA1D-E5AF-B54F-8438-129E33D1F0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676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0A9DB6-BED5-0A47-BF4E-96F56932FD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26544B-42EB-F647-894A-6C7AD39477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AEBD88-7792-F940-AE37-A1F1E57A5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112F16-1D34-9047-B4F0-A4C31FC2C2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89EFB5-BC05-FA4D-908E-418A9EC455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1343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5E7134-038D-B14A-9AD9-FE0B97B038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B37432-3F77-4F43-BE7A-3E6B0EBC3A8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0024C6-DD09-DA44-BE8A-522C442F7B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2496AB-C5E4-F041-9B76-A5D4D9D94D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B09A0A-67D3-1C48-BE5D-F6A1A968A8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130B25-2C59-7C48-9D51-B50E1A6479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5273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18CF21-0CF6-9049-B4A0-617A4785C7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A3BEA2-EB15-B245-B816-82B940DF41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5775E3-9096-534D-933C-D900B03E56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CE9E60C-E7D1-3149-927D-C75C7F52458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2ECC53A-C4A3-5A44-968F-E59483528E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9344352-DCFF-A144-A759-236A03F5EA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E97281F-B85C-0E40-94A0-97A01FAF9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30258D9-5274-BA41-B5DC-0D3C394190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699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65B825-BCCB-C84B-9128-D261FE27B8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DF433B-D886-FC47-B889-AD4CF46C4F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9C9882-7FDB-734A-8690-C1FBEE4470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A3DE40-CF61-724C-9EB1-75FBB970B7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0382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39BD850-A1BE-3C41-91CB-47CF4FB428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3C5D62-13C7-B24C-B40E-B8BD4BBE64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0D35AF-DEEA-AA43-BD42-76007FE8E7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552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6110DD-4C1C-9B4B-B472-182E2221CA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B17438-10A3-0843-86C0-BD4E1CF578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73764FC-44B8-F84E-AA94-7B98150C27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F3ED5A-60A8-8142-8602-6F84D3A252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2A2512-AA40-F54B-9B97-7A0B48CB2E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F86A8D6-7DBE-BA49-8229-B7ED548054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9820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DF932D-4AAB-B146-8CA1-9F9FFEC7E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99D47B7-2B0A-BC44-9CAC-C343108E8DD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11FD7B1-23D1-7B43-AE27-F41AAA0B59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867160-790B-774B-8A68-9D0C0C2B71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854CFB-66B3-4049-A883-24832CA627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46C719-3EA7-D944-BC97-FF72E3325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902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6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16DD277-2F60-294F-BD96-5C0FB1DE68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0211AF-2AAF-8347-AB32-590A3EA17A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B63BF1-D6ED-414F-B49E-AAF23C893C9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228324-6C05-A54D-B337-075B5B34BB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8A6DBE-93E1-2F40-8536-1683C6E068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137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image" Target="../media/image3.png"/><Relationship Id="rId7" Type="http://schemas.openxmlformats.org/officeDocument/2006/relationships/image" Target="../media/image7.jpg"/><Relationship Id="rId12" Type="http://schemas.openxmlformats.org/officeDocument/2006/relationships/image" Target="../media/image11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0.jpg"/><Relationship Id="rId5" Type="http://schemas.openxmlformats.org/officeDocument/2006/relationships/image" Target="../media/image5.png"/><Relationship Id="rId10" Type="http://schemas.openxmlformats.org/officeDocument/2006/relationships/image" Target="../media/image1.jpg"/><Relationship Id="rId4" Type="http://schemas.openxmlformats.org/officeDocument/2006/relationships/image" Target="../media/image4.png"/><Relationship Id="rId9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42D4F5-1BF7-5B26-1BF2-A7E13B2C84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57CDFF22-3E27-7A42-3D25-B0AD592A86F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667951" y="125056"/>
            <a:ext cx="2538112" cy="1154781"/>
          </a:xfrm>
          <a:prstGeom prst="rect">
            <a:avLst/>
          </a:prstGeom>
        </p:spPr>
      </p:pic>
      <p:pic>
        <p:nvPicPr>
          <p:cNvPr id="13" name="Picture 12" descr="Icon&#10;&#10;Description automatically generated">
            <a:extLst>
              <a:ext uri="{FF2B5EF4-FFF2-40B4-BE49-F238E27FC236}">
                <a16:creationId xmlns:a16="http://schemas.microsoft.com/office/drawing/2014/main" id="{E9E3473A-D6F0-6A08-73C0-554AF86584A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6828" y="413856"/>
            <a:ext cx="592941" cy="592941"/>
          </a:xfrm>
          <a:prstGeom prst="rect">
            <a:avLst/>
          </a:prstGeom>
        </p:spPr>
      </p:pic>
      <p:pic>
        <p:nvPicPr>
          <p:cNvPr id="14" name="Picture 13" descr="Icon&#10;&#10;Description automatically generated">
            <a:extLst>
              <a:ext uri="{FF2B5EF4-FFF2-40B4-BE49-F238E27FC236}">
                <a16:creationId xmlns:a16="http://schemas.microsoft.com/office/drawing/2014/main" id="{72BBDAFA-414B-D25F-02D5-2170E060B90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4607" y="405975"/>
            <a:ext cx="592941" cy="592941"/>
          </a:xfrm>
          <a:prstGeom prst="rect">
            <a:avLst/>
          </a:prstGeom>
          <a:noFill/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CD8FAFF-5057-C86A-C4F7-FE736D39D01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49049" y="413856"/>
            <a:ext cx="592941" cy="592941"/>
          </a:xfrm>
          <a:prstGeom prst="rect">
            <a:avLst/>
          </a:prstGeom>
        </p:spPr>
      </p:pic>
      <p:pic>
        <p:nvPicPr>
          <p:cNvPr id="16" name="Picture 15" descr="Icon&#10;&#10;Description automatically generated">
            <a:extLst>
              <a:ext uri="{FF2B5EF4-FFF2-40B4-BE49-F238E27FC236}">
                <a16:creationId xmlns:a16="http://schemas.microsoft.com/office/drawing/2014/main" id="{0725A2D2-FAC0-312F-5417-129F65AA861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1270" y="413856"/>
            <a:ext cx="592941" cy="59294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39F71B46-E6CB-4294-BEF5-376A528F65F9}"/>
              </a:ext>
            </a:extLst>
          </p:cNvPr>
          <p:cNvSpPr txBox="1"/>
          <p:nvPr/>
        </p:nvSpPr>
        <p:spPr>
          <a:xfrm>
            <a:off x="4098733" y="563945"/>
            <a:ext cx="12978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00428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FASEB.org/SRC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685E1DA-82F3-CB5E-2936-6296375AC500}"/>
              </a:ext>
            </a:extLst>
          </p:cNvPr>
          <p:cNvSpPr txBox="1"/>
          <p:nvPr/>
        </p:nvSpPr>
        <p:spPr>
          <a:xfrm>
            <a:off x="6366512" y="563944"/>
            <a:ext cx="12978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solidFill>
                  <a:srgbClr val="00428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@FASEBorg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F00E19B-5453-FAFF-4FC8-006DC88438B2}"/>
              </a:ext>
            </a:extLst>
          </p:cNvPr>
          <p:cNvSpPr txBox="1"/>
          <p:nvPr/>
        </p:nvSpPr>
        <p:spPr>
          <a:xfrm>
            <a:off x="8609769" y="571826"/>
            <a:ext cx="12978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solidFill>
                  <a:srgbClr val="00428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@FASEBofficial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3A33C51-21B0-30CC-3D8E-0E039D08C8AE}"/>
              </a:ext>
            </a:extLst>
          </p:cNvPr>
          <p:cNvSpPr txBox="1"/>
          <p:nvPr/>
        </p:nvSpPr>
        <p:spPr>
          <a:xfrm>
            <a:off x="10933536" y="563943"/>
            <a:ext cx="12978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solidFill>
                  <a:srgbClr val="00428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FASEB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3717F2F-0DE0-D009-D5F4-EEC508A5EE0C}"/>
              </a:ext>
            </a:extLst>
          </p:cNvPr>
          <p:cNvSpPr txBox="1"/>
          <p:nvPr/>
        </p:nvSpPr>
        <p:spPr>
          <a:xfrm>
            <a:off x="0" y="1099929"/>
            <a:ext cx="12192000" cy="33547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2800" dirty="0">
                <a:solidFill>
                  <a:srgbClr val="004282"/>
                </a:solidFill>
                <a:latin typeface="Lato"/>
                <a:ea typeface="Lato"/>
                <a:cs typeface="Lato"/>
              </a:rPr>
              <a:t>Save The Date</a:t>
            </a:r>
            <a:b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</a:br>
            <a: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  <a:t>SIGNAL TRANSDUCTION</a:t>
            </a:r>
            <a:b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</a:br>
            <a: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  <a:t> IN THE IMMUNE SYSTEM</a:t>
            </a:r>
            <a:b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</a:br>
            <a: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  <a:t>#SigTSRC</a:t>
            </a:r>
            <a:b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</a:br>
            <a:r>
              <a:rPr lang="en-US" sz="3200" dirty="0">
                <a:solidFill>
                  <a:srgbClr val="004282"/>
                </a:solidFill>
              </a:rPr>
              <a:t>June 28–July 2, 2025</a:t>
            </a:r>
          </a:p>
          <a:p>
            <a:pPr algn="ctr"/>
            <a:r>
              <a:rPr lang="sv-SE" sz="3200" dirty="0">
                <a:solidFill>
                  <a:srgbClr val="004282"/>
                </a:solidFill>
              </a:rPr>
              <a:t>Omni Scottsdale Resort and Spa | Scottsdale, AZ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0876CDC8-61F2-1772-9243-262B29C3B69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22302" y="4661169"/>
            <a:ext cx="1926786" cy="1926786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7B7E34A1-3A9F-2E94-277C-E830D3CCDAF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7412" y="4705673"/>
            <a:ext cx="1882282" cy="1882282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CC3944A4-7778-006F-8FFD-7618022C2B0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37758" y="4661170"/>
            <a:ext cx="1926785" cy="1926785"/>
          </a:xfrm>
          <a:prstGeom prst="rect">
            <a:avLst/>
          </a:prstGeom>
          <a:blipFill>
            <a:blip r:embed="rId10">
              <a:alphaModFix amt="63000"/>
            </a:blip>
            <a:stretch>
              <a:fillRect/>
            </a:stretch>
          </a:blipFill>
        </p:spPr>
      </p:pic>
      <p:pic>
        <p:nvPicPr>
          <p:cNvPr id="44" name="Picture 43" descr="A group of men standing in a room&#10;&#10;Description automatically generated">
            <a:extLst>
              <a:ext uri="{FF2B5EF4-FFF2-40B4-BE49-F238E27FC236}">
                <a16:creationId xmlns:a16="http://schemas.microsoft.com/office/drawing/2014/main" id="{70497C2C-6D67-C023-F6EE-8D43F609BE47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2607" y="4661170"/>
            <a:ext cx="1926785" cy="1926785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3B95C372-9F1A-E2AB-5B39-FE8D73836EE7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527455" y="4661171"/>
            <a:ext cx="1926784" cy="1926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9197033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ae5d8f4-8940-426e-8eb0-5ae068ad4266">
      <Terms xmlns="http://schemas.microsoft.com/office/infopath/2007/PartnerControls"/>
    </lcf76f155ced4ddcb4097134ff3c332f>
    <TaxCatchAll xmlns="19481585-9af8-4d00-b2bf-e09dcefbd695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341548692D37149AB2D54A8A18CAADD" ma:contentTypeVersion="18" ma:contentTypeDescription="Create a new document." ma:contentTypeScope="" ma:versionID="c8b06e3392687baef930fd12e3c590bd">
  <xsd:schema xmlns:xsd="http://www.w3.org/2001/XMLSchema" xmlns:xs="http://www.w3.org/2001/XMLSchema" xmlns:p="http://schemas.microsoft.com/office/2006/metadata/properties" xmlns:ns2="aae5d8f4-8940-426e-8eb0-5ae068ad4266" xmlns:ns3="19481585-9af8-4d00-b2bf-e09dcefbd695" targetNamespace="http://schemas.microsoft.com/office/2006/metadata/properties" ma:root="true" ma:fieldsID="3e9fb1ee385e377107c8a510d7d95030" ns2:_="" ns3:_="">
    <xsd:import namespace="aae5d8f4-8940-426e-8eb0-5ae068ad4266"/>
    <xsd:import namespace="19481585-9af8-4d00-b2bf-e09dcefbd69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e5d8f4-8940-426e-8eb0-5ae068ad42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e1d3d7a5-63eb-4721-90e8-d8feae55945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481585-9af8-4d00-b2bf-e09dcefbd695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a9500302-657d-4e07-8d90-29dc954f1aee}" ma:internalName="TaxCatchAll" ma:showField="CatchAllData" ma:web="19481585-9af8-4d00-b2bf-e09dcefbd69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987AD4F-A9D7-423E-8BF2-D2963E1A1487}">
  <ds:schemaRefs>
    <ds:schemaRef ds:uri="http://schemas.microsoft.com/office/2006/metadata/properties"/>
    <ds:schemaRef ds:uri="aae5d8f4-8940-426e-8eb0-5ae068ad4266"/>
    <ds:schemaRef ds:uri="http://schemas.openxmlformats.org/package/2006/metadata/core-properties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19481585-9af8-4d00-b2bf-e09dcefbd695"/>
    <ds:schemaRef ds:uri="http://purl.org/dc/dcmitype/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1DFEF81D-C99D-4D8A-BFED-EB47647C201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ae5d8f4-8940-426e-8eb0-5ae068ad4266"/>
    <ds:schemaRef ds:uri="19481585-9af8-4d00-b2bf-e09dcefbd69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C10760E-78E0-4D50-80B2-A95D0E8448F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347</TotalTime>
  <Words>42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Calibri Light</vt:lpstr>
      <vt:lpstr>Arial</vt:lpstr>
      <vt:lpstr>Calibri</vt:lpstr>
      <vt:lpstr>Lato</vt:lpstr>
      <vt:lpstr>Aptos</vt:lpstr>
      <vt:lpstr>1_Office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Tonya  Richardson</dc:creator>
  <cp:lastModifiedBy>Brandon Corbett</cp:lastModifiedBy>
  <cp:revision>36</cp:revision>
  <dcterms:created xsi:type="dcterms:W3CDTF">2020-04-27T15:01:52Z</dcterms:created>
  <dcterms:modified xsi:type="dcterms:W3CDTF">2024-11-19T15:43:10Z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0x0101005341548692D37149AB2D54A8A18CAADD</vt:lpwstr>
  </property>
</Properties>
</file>